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4"/>
  </p:sldMasterIdLst>
  <p:notesMasterIdLst>
    <p:notesMasterId r:id="rId31"/>
  </p:notesMasterIdLst>
  <p:sldIdLst>
    <p:sldId id="256" r:id="rId5"/>
    <p:sldId id="279" r:id="rId6"/>
    <p:sldId id="258" r:id="rId7"/>
    <p:sldId id="309" r:id="rId8"/>
    <p:sldId id="310" r:id="rId9"/>
    <p:sldId id="261" r:id="rId10"/>
    <p:sldId id="314" r:id="rId11"/>
    <p:sldId id="316" r:id="rId12"/>
    <p:sldId id="322" r:id="rId13"/>
    <p:sldId id="317" r:id="rId14"/>
    <p:sldId id="336" r:id="rId15"/>
    <p:sldId id="335" r:id="rId16"/>
    <p:sldId id="334" r:id="rId17"/>
    <p:sldId id="333" r:id="rId18"/>
    <p:sldId id="332" r:id="rId19"/>
    <p:sldId id="331" r:id="rId20"/>
    <p:sldId id="330" r:id="rId21"/>
    <p:sldId id="329" r:id="rId22"/>
    <p:sldId id="328" r:id="rId23"/>
    <p:sldId id="327" r:id="rId24"/>
    <p:sldId id="312" r:id="rId25"/>
    <p:sldId id="337" r:id="rId26"/>
    <p:sldId id="338" r:id="rId27"/>
    <p:sldId id="340" r:id="rId28"/>
    <p:sldId id="339" r:id="rId29"/>
    <p:sldId id="290" r:id="rId30"/>
  </p:sldIdLst>
  <p:sldSz cx="9144000" cy="5143500" type="screen16x9"/>
  <p:notesSz cx="6858000" cy="9144000"/>
  <p:embeddedFontLst>
    <p:embeddedFont>
      <p:font typeface="Oswald Medium" panose="00000600000000000000" pitchFamily="2" charset="0"/>
      <p:regular r:id="rId32"/>
      <p:bold r:id="rId33"/>
    </p:embeddedFont>
    <p:embeddedFont>
      <p:font typeface="Oxygen" panose="02000503000000000000" pitchFamily="2" charset="0"/>
      <p:regular r:id="rId34"/>
      <p:bold r:id="rId35"/>
    </p:embeddedFont>
    <p:embeddedFont>
      <p:font typeface="Roboto" panose="02000000000000000000" pitchFamily="2" charset="0"/>
      <p:regular r:id="rId36"/>
      <p:bold r:id="rId37"/>
      <p:italic r:id="rId38"/>
      <p:boldItalic r:id="rId39"/>
    </p:embeddedFont>
    <p:embeddedFont>
      <p:font typeface="Staatliches" pitchFamily="2" charset="0"/>
      <p:regular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EA4335"/>
          </p15:clr>
        </p15:guide>
        <p15:guide id="2" pos="2880">
          <p15:clr>
            <a:srgbClr val="EA4335"/>
          </p15:clr>
        </p15:guide>
        <p15:guide id="3" pos="340">
          <p15:clr>
            <a:srgbClr val="EA4335"/>
          </p15:clr>
        </p15:guide>
        <p15:guide id="4" pos="5420">
          <p15:clr>
            <a:srgbClr val="EA4335"/>
          </p15:clr>
        </p15:guide>
        <p15:guide id="5" orient="horz" pos="340">
          <p15:clr>
            <a:srgbClr val="EA4335"/>
          </p15:clr>
        </p15:guide>
        <p15:guide id="6" orient="horz" pos="2934">
          <p15:clr>
            <a:srgbClr val="EA433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A985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BE91D6-7D8A-4253-E30D-F4BDE6AD1A10}" v="114" dt="2023-01-06T13:21:28.497"/>
    <p1510:client id="{1E32BBD3-D78C-F736-63AC-D951128CC966}" v="103" dt="2023-01-06T13:45:44.314"/>
    <p1510:client id="{28F16A68-D5A9-2EF7-17A2-60A3C0E808FA}" v="1" dt="2023-01-06T16:26:41.906"/>
    <p1510:client id="{3BD22B48-5833-4F7E-92EB-FE344A5F8778}" v="213" dt="2023-01-06T12:48:46.485"/>
    <p1510:client id="{5583F755-E73A-69FB-D857-B78F7158F4A1}" v="967" dt="2023-01-06T20:17:15.793"/>
    <p1510:client id="{56A0F352-105B-59E0-FE78-A5627A70B54E}" v="78" dt="2023-01-06T10:44:51.713"/>
    <p1510:client id="{5E16AAEF-FDF0-96CD-1C38-12A1480872AD}" v="109" dt="2023-01-07T08:44:09.728"/>
    <p1510:client id="{60E53CE5-44AC-43B6-C433-0B3EB63DF9C0}" v="3" dt="2023-01-06T04:39:59.970"/>
    <p1510:client id="{65E01232-09C1-C0EA-88B1-9268F2E7B5BA}" v="285" dt="2023-01-06T12:54:47.913"/>
    <p1510:client id="{6B18A3D5-930B-C76D-F803-E42E7096520B}" v="308" dt="2023-01-06T13:11:21.057"/>
    <p1510:client id="{73892A5D-4E8F-4CDD-A868-61E1ABD77530}" v="25" dt="2023-01-06T11:13:55.124"/>
    <p1510:client id="{8A9F261E-6792-FB6D-D033-E1EC1A90E360}" v="65" dt="2023-01-07T03:53:07.614"/>
    <p1510:client id="{8EED836C-B1A1-95B5-6B6C-F123A3116A93}" v="1" dt="2023-01-06T20:13:26.572"/>
    <p1510:client id="{8F62E2AE-2D0E-64D9-B1E3-F460CAD93A3F}" v="2" dt="2023-01-06T15:14:31.405"/>
    <p1510:client id="{9FE3C54C-B87D-984C-45AA-5064F5BB03BC}" v="2" dt="2023-01-06T10:45:05.511"/>
    <p1510:client id="{D7EBF5D2-B2EA-DB7A-128C-F6612409FF46}" v="36" dt="2023-01-07T04:18:50.290"/>
    <p1510:client id="{DAE366A5-A084-FE32-BE2E-BAC0857800F1}" v="20" dt="2023-01-06T15:39:22.957"/>
    <p1510:client id="{EB908376-485F-45E6-03D2-ECA2084407AF}" v="176" dt="2023-01-07T04:19:03.365"/>
    <p1510:client id="{FBE8C46E-A840-2A77-6B61-79AC338CA9BA}" v="86" dt="2023-01-06T12:18:16.788"/>
  </p1510:revLst>
</p1510:revInfo>
</file>

<file path=ppt/tableStyles.xml><?xml version="1.0" encoding="utf-8"?>
<a:tblStyleLst xmlns:a="http://schemas.openxmlformats.org/drawingml/2006/main" def="{FB4F1C5D-E5AA-4285-BFDD-1A0C1B301239}">
  <a:tblStyle styleId="{FB4F1C5D-E5AA-4285-BFDD-1A0C1B3012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 pos="340"/>
        <p:guide pos="5420"/>
        <p:guide orient="horz" pos="340"/>
        <p:guide orient="horz" pos="2934"/>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67480c12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f67480c12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b8c1d4cb2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b8c1d4cb2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b52db8a4c0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b52db8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67480c12f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f67480c12f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f67480c12f_0_1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f67480c12f_0_1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con título"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27400" y="740073"/>
            <a:ext cx="5689200" cy="25359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172750" y="3669550"/>
            <a:ext cx="4947000" cy="420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rotWithShape="1">
          <a:blip r:embed="rId2">
            <a:alphaModFix/>
          </a:blip>
          <a:srcRect l="831" r="83968"/>
          <a:stretch/>
        </p:blipFill>
        <p:spPr>
          <a:xfrm>
            <a:off x="-88950" y="-56000"/>
            <a:ext cx="1198500" cy="5255400"/>
          </a:xfrm>
          <a:prstGeom prst="rect">
            <a:avLst/>
          </a:prstGeom>
          <a:noFill/>
          <a:ln>
            <a:noFill/>
          </a:ln>
        </p:spPr>
      </p:pic>
      <p:pic>
        <p:nvPicPr>
          <p:cNvPr id="12" name="Google Shape;12;p2"/>
          <p:cNvPicPr preferRelativeResize="0"/>
          <p:nvPr/>
        </p:nvPicPr>
        <p:blipFill rotWithShape="1">
          <a:blip r:embed="rId2">
            <a:alphaModFix/>
          </a:blip>
          <a:srcRect l="13398" r="71401"/>
          <a:stretch/>
        </p:blipFill>
        <p:spPr>
          <a:xfrm flipH="1">
            <a:off x="7945500" y="-83950"/>
            <a:ext cx="1198500" cy="5255400"/>
          </a:xfrm>
          <a:prstGeom prst="rect">
            <a:avLst/>
          </a:prstGeom>
          <a:noFill/>
          <a:ln>
            <a:noFill/>
          </a:ln>
        </p:spPr>
      </p:pic>
      <p:sp>
        <p:nvSpPr>
          <p:cNvPr id="13" name="Google Shape;13;p2"/>
          <p:cNvSpPr/>
          <p:nvPr/>
        </p:nvSpPr>
        <p:spPr>
          <a:xfrm>
            <a:off x="-75675" y="-18625"/>
            <a:ext cx="11868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938375"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ONE_COLUMN_TEXT_1">
    <p:spTree>
      <p:nvGrpSpPr>
        <p:cNvPr id="1" name="Shape 89"/>
        <p:cNvGrpSpPr/>
        <p:nvPr/>
      </p:nvGrpSpPr>
      <p:grpSpPr>
        <a:xfrm>
          <a:off x="0" y="0"/>
          <a:ext cx="0" cy="0"/>
          <a:chOff x="0" y="0"/>
          <a:chExt cx="0" cy="0"/>
        </a:xfrm>
      </p:grpSpPr>
      <p:sp>
        <p:nvSpPr>
          <p:cNvPr id="90" name="Google Shape;90;p15"/>
          <p:cNvSpPr txBox="1">
            <a:spLocks noGrp="1"/>
          </p:cNvSpPr>
          <p:nvPr>
            <p:ph type="title"/>
          </p:nvPr>
        </p:nvSpPr>
        <p:spPr>
          <a:xfrm>
            <a:off x="986125" y="3369040"/>
            <a:ext cx="3549300" cy="5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5"/>
          <p:cNvSpPr txBox="1">
            <a:spLocks noGrp="1"/>
          </p:cNvSpPr>
          <p:nvPr>
            <p:ph type="subTitle" idx="1"/>
          </p:nvPr>
        </p:nvSpPr>
        <p:spPr>
          <a:xfrm>
            <a:off x="746275" y="1416575"/>
            <a:ext cx="4029000" cy="176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sz="23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92" name="Google Shape;92;p15"/>
          <p:cNvPicPr preferRelativeResize="0"/>
          <p:nvPr/>
        </p:nvPicPr>
        <p:blipFill rotWithShape="1">
          <a:blip r:embed="rId2">
            <a:alphaModFix/>
          </a:blip>
          <a:srcRect l="605" r="58506"/>
          <a:stretch/>
        </p:blipFill>
        <p:spPr>
          <a:xfrm>
            <a:off x="6001300" y="-56000"/>
            <a:ext cx="3224100" cy="5255400"/>
          </a:xfrm>
          <a:prstGeom prst="rect">
            <a:avLst/>
          </a:prstGeom>
          <a:noFill/>
          <a:ln>
            <a:noFill/>
          </a:ln>
        </p:spPr>
      </p:pic>
      <p:sp>
        <p:nvSpPr>
          <p:cNvPr id="93" name="Google Shape;93;p15"/>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3">
    <p:spTree>
      <p:nvGrpSpPr>
        <p:cNvPr id="1" name="Shape 94"/>
        <p:cNvGrpSpPr/>
        <p:nvPr/>
      </p:nvGrpSpPr>
      <p:grpSpPr>
        <a:xfrm>
          <a:off x="0" y="0"/>
          <a:ext cx="0" cy="0"/>
          <a:chOff x="0" y="0"/>
          <a:chExt cx="0" cy="0"/>
        </a:xfrm>
      </p:grpSpPr>
      <p:sp>
        <p:nvSpPr>
          <p:cNvPr id="95" name="Google Shape;95;p16"/>
          <p:cNvSpPr/>
          <p:nvPr/>
        </p:nvSpPr>
        <p:spPr>
          <a:xfrm rot="10800000">
            <a:off x="-113200" y="4425597"/>
            <a:ext cx="9403500" cy="781800"/>
          </a:xfrm>
          <a:prstGeom prst="rect">
            <a:avLst/>
          </a:pr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rot="-5400000">
            <a:off x="4147375" y="148474"/>
            <a:ext cx="865800" cy="94203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a:spLocks noGrp="1"/>
          </p:cNvSpPr>
          <p:nvPr>
            <p:ph type="subTitle" idx="1"/>
          </p:nvPr>
        </p:nvSpPr>
        <p:spPr>
          <a:xfrm>
            <a:off x="682379" y="1932250"/>
            <a:ext cx="3636300" cy="197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98" name="Google Shape;98;p16"/>
          <p:cNvSpPr txBox="1">
            <a:spLocks noGrp="1"/>
          </p:cNvSpPr>
          <p:nvPr>
            <p:ph type="subTitle" idx="2"/>
          </p:nvPr>
        </p:nvSpPr>
        <p:spPr>
          <a:xfrm>
            <a:off x="4541154" y="1932250"/>
            <a:ext cx="3639300" cy="197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Char char="●"/>
              <a:defRPr sz="1200"/>
            </a:lvl1pPr>
            <a:lvl2pPr lvl="1" rtl="0">
              <a:spcBef>
                <a:spcPts val="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99" name="Google Shape;99;p16"/>
          <p:cNvSpPr txBox="1">
            <a:spLocks noGrp="1"/>
          </p:cNvSpPr>
          <p:nvPr>
            <p:ph type="subTitle" idx="3"/>
          </p:nvPr>
        </p:nvSpPr>
        <p:spPr>
          <a:xfrm>
            <a:off x="682379" y="1375754"/>
            <a:ext cx="3636300" cy="5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400"/>
              <a:buFont typeface="Staatliches"/>
              <a:buNone/>
              <a:defRPr sz="1800" b="1">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0" name="Google Shape;100;p16"/>
          <p:cNvSpPr txBox="1">
            <a:spLocks noGrp="1"/>
          </p:cNvSpPr>
          <p:nvPr>
            <p:ph type="subTitle" idx="4"/>
          </p:nvPr>
        </p:nvSpPr>
        <p:spPr>
          <a:xfrm>
            <a:off x="4541154" y="1375754"/>
            <a:ext cx="3639300" cy="51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2400"/>
              <a:buFont typeface="Staatliches"/>
              <a:buNone/>
              <a:defRPr sz="1800" b="1">
                <a:latin typeface="Oxygen"/>
                <a:ea typeface="Oxygen"/>
                <a:cs typeface="Oxygen"/>
                <a:sym typeface="Oxygen"/>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1" name="Google Shape;101;p16"/>
          <p:cNvSpPr txBox="1">
            <a:spLocks noGrp="1"/>
          </p:cNvSpPr>
          <p:nvPr>
            <p:ph type="title"/>
          </p:nvPr>
        </p:nvSpPr>
        <p:spPr>
          <a:xfrm>
            <a:off x="697802" y="539250"/>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_AND_BODY_1_2_1">
    <p:spTree>
      <p:nvGrpSpPr>
        <p:cNvPr id="1" name="Shape 245"/>
        <p:cNvGrpSpPr/>
        <p:nvPr/>
      </p:nvGrpSpPr>
      <p:grpSpPr>
        <a:xfrm>
          <a:off x="0" y="0"/>
          <a:ext cx="0" cy="0"/>
          <a:chOff x="0" y="0"/>
          <a:chExt cx="0" cy="0"/>
        </a:xfrm>
      </p:grpSpPr>
      <p:sp>
        <p:nvSpPr>
          <p:cNvPr id="246" name="Google Shape;246;p29"/>
          <p:cNvSpPr txBox="1">
            <a:spLocks noGrp="1"/>
          </p:cNvSpPr>
          <p:nvPr>
            <p:ph type="subTitle" idx="1"/>
          </p:nvPr>
        </p:nvSpPr>
        <p:spPr>
          <a:xfrm>
            <a:off x="1364975" y="2436226"/>
            <a:ext cx="2673000" cy="10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47" name="Google Shape;247;p29"/>
          <p:cNvSpPr txBox="1">
            <a:spLocks noGrp="1"/>
          </p:cNvSpPr>
          <p:nvPr>
            <p:ph type="title"/>
          </p:nvPr>
        </p:nvSpPr>
        <p:spPr>
          <a:xfrm>
            <a:off x="713225" y="539250"/>
            <a:ext cx="7726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48" name="Google Shape;248;p29"/>
          <p:cNvPicPr preferRelativeResize="0"/>
          <p:nvPr/>
        </p:nvPicPr>
        <p:blipFill rotWithShape="1">
          <a:blip r:embed="rId2">
            <a:alphaModFix/>
          </a:blip>
          <a:srcRect l="15331" r="69468"/>
          <a:stretch/>
        </p:blipFill>
        <p:spPr>
          <a:xfrm>
            <a:off x="-88950" y="-56000"/>
            <a:ext cx="1198500" cy="5255400"/>
          </a:xfrm>
          <a:prstGeom prst="rect">
            <a:avLst/>
          </a:prstGeom>
          <a:noFill/>
          <a:ln>
            <a:noFill/>
          </a:ln>
        </p:spPr>
      </p:pic>
      <p:sp>
        <p:nvSpPr>
          <p:cNvPr id="249" name="Google Shape;249;p29"/>
          <p:cNvSpPr/>
          <p:nvPr/>
        </p:nvSpPr>
        <p:spPr>
          <a:xfrm>
            <a:off x="-83100" y="-48150"/>
            <a:ext cx="11985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p:cSld name="CUSTOM_13">
    <p:spTree>
      <p:nvGrpSpPr>
        <p:cNvPr id="1" name="Shape 260"/>
        <p:cNvGrpSpPr/>
        <p:nvPr/>
      </p:nvGrpSpPr>
      <p:grpSpPr>
        <a:xfrm>
          <a:off x="0" y="0"/>
          <a:ext cx="0" cy="0"/>
          <a:chOff x="0" y="0"/>
          <a:chExt cx="0" cy="0"/>
        </a:xfrm>
      </p:grpSpPr>
      <p:sp>
        <p:nvSpPr>
          <p:cNvPr id="261" name="Google Shape;261;p32"/>
          <p:cNvSpPr txBox="1">
            <a:spLocks noGrp="1"/>
          </p:cNvSpPr>
          <p:nvPr>
            <p:ph type="subTitle" idx="1"/>
          </p:nvPr>
        </p:nvSpPr>
        <p:spPr>
          <a:xfrm>
            <a:off x="4308133" y="2460400"/>
            <a:ext cx="3320700" cy="135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62" name="Google Shape;262;p32"/>
          <p:cNvSpPr txBox="1">
            <a:spLocks noGrp="1"/>
          </p:cNvSpPr>
          <p:nvPr>
            <p:ph type="title"/>
          </p:nvPr>
        </p:nvSpPr>
        <p:spPr>
          <a:xfrm>
            <a:off x="4308133" y="1735300"/>
            <a:ext cx="332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63" name="Google Shape;263;p32"/>
          <p:cNvPicPr preferRelativeResize="0"/>
          <p:nvPr/>
        </p:nvPicPr>
        <p:blipFill rotWithShape="1">
          <a:blip r:embed="rId2">
            <a:alphaModFix/>
          </a:blip>
          <a:srcRect l="38007" r="26823"/>
          <a:stretch/>
        </p:blipFill>
        <p:spPr>
          <a:xfrm>
            <a:off x="-223500" y="-158975"/>
            <a:ext cx="2880900" cy="5459700"/>
          </a:xfrm>
          <a:prstGeom prst="rect">
            <a:avLst/>
          </a:prstGeom>
          <a:noFill/>
          <a:ln>
            <a:noFill/>
          </a:ln>
        </p:spPr>
      </p:pic>
      <p:sp>
        <p:nvSpPr>
          <p:cNvPr id="264" name="Google Shape;264;p32"/>
          <p:cNvSpPr/>
          <p:nvPr/>
        </p:nvSpPr>
        <p:spPr>
          <a:xfrm>
            <a:off x="-223500" y="-48150"/>
            <a:ext cx="28809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5">
  <p:cSld name="TITLE_AND_TWO_COLUMNS_3_1">
    <p:spTree>
      <p:nvGrpSpPr>
        <p:cNvPr id="1" name="Shape 265"/>
        <p:cNvGrpSpPr/>
        <p:nvPr/>
      </p:nvGrpSpPr>
      <p:grpSpPr>
        <a:xfrm>
          <a:off x="0" y="0"/>
          <a:ext cx="0" cy="0"/>
          <a:chOff x="0" y="0"/>
          <a:chExt cx="0" cy="0"/>
        </a:xfrm>
      </p:grpSpPr>
      <p:pic>
        <p:nvPicPr>
          <p:cNvPr id="266" name="Google Shape;266;p33"/>
          <p:cNvPicPr preferRelativeResize="0"/>
          <p:nvPr/>
        </p:nvPicPr>
        <p:blipFill rotWithShape="1">
          <a:blip r:embed="rId2">
            <a:alphaModFix/>
          </a:blip>
          <a:srcRect l="8324" r="50787"/>
          <a:stretch/>
        </p:blipFill>
        <p:spPr>
          <a:xfrm rot="10800000" flipH="1">
            <a:off x="6001300" y="-56000"/>
            <a:ext cx="3224100" cy="5255400"/>
          </a:xfrm>
          <a:prstGeom prst="rect">
            <a:avLst/>
          </a:prstGeom>
          <a:noFill/>
          <a:ln>
            <a:noFill/>
          </a:ln>
        </p:spPr>
      </p:pic>
      <p:sp>
        <p:nvSpPr>
          <p:cNvPr id="267" name="Google Shape;267;p33"/>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txBox="1">
            <a:spLocks noGrp="1"/>
          </p:cNvSpPr>
          <p:nvPr>
            <p:ph type="subTitle" idx="1"/>
          </p:nvPr>
        </p:nvSpPr>
        <p:spPr>
          <a:xfrm>
            <a:off x="713225" y="1434650"/>
            <a:ext cx="3858900" cy="27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sp>
        <p:nvSpPr>
          <p:cNvPr id="269" name="Google Shape;269;p33"/>
          <p:cNvSpPr txBox="1">
            <a:spLocks noGrp="1"/>
          </p:cNvSpPr>
          <p:nvPr>
            <p:ph type="title"/>
          </p:nvPr>
        </p:nvSpPr>
        <p:spPr>
          <a:xfrm>
            <a:off x="697802" y="539250"/>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6">
  <p:cSld name="CUSTOM_6">
    <p:spTree>
      <p:nvGrpSpPr>
        <p:cNvPr id="1" name="Shape 270"/>
        <p:cNvGrpSpPr/>
        <p:nvPr/>
      </p:nvGrpSpPr>
      <p:grpSpPr>
        <a:xfrm>
          <a:off x="0" y="0"/>
          <a:ext cx="0" cy="0"/>
          <a:chOff x="0" y="0"/>
          <a:chExt cx="0" cy="0"/>
        </a:xfrm>
      </p:grpSpPr>
      <p:sp>
        <p:nvSpPr>
          <p:cNvPr id="271" name="Google Shape;271;p34"/>
          <p:cNvSpPr txBox="1">
            <a:spLocks noGrp="1"/>
          </p:cNvSpPr>
          <p:nvPr>
            <p:ph type="subTitle" idx="1"/>
          </p:nvPr>
        </p:nvSpPr>
        <p:spPr>
          <a:xfrm>
            <a:off x="955358" y="1806400"/>
            <a:ext cx="3858900" cy="2050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Char char="●"/>
              <a:defRPr sz="1200"/>
            </a:lvl1pPr>
            <a:lvl2pPr lvl="1" rtl="0">
              <a:spcBef>
                <a:spcPts val="1600"/>
              </a:spcBef>
              <a:spcAft>
                <a:spcPts val="0"/>
              </a:spcAft>
              <a:buSzPts val="1400"/>
              <a:buChar char="○"/>
              <a:defRPr/>
            </a:lvl2pPr>
            <a:lvl3pPr lvl="2" rtl="0">
              <a:spcBef>
                <a:spcPts val="1600"/>
              </a:spcBef>
              <a:spcAft>
                <a:spcPts val="0"/>
              </a:spcAft>
              <a:buSzPts val="1400"/>
              <a:buChar char="■"/>
              <a:defRPr/>
            </a:lvl3pPr>
            <a:lvl4pPr lvl="3" rtl="0">
              <a:spcBef>
                <a:spcPts val="1600"/>
              </a:spcBef>
              <a:spcAft>
                <a:spcPts val="0"/>
              </a:spcAft>
              <a:buSzPts val="1400"/>
              <a:buChar char="●"/>
              <a:defRPr/>
            </a:lvl4pPr>
            <a:lvl5pPr lvl="4" rtl="0">
              <a:spcBef>
                <a:spcPts val="1600"/>
              </a:spcBef>
              <a:spcAft>
                <a:spcPts val="0"/>
              </a:spcAft>
              <a:buSzPts val="1400"/>
              <a:buChar char="○"/>
              <a:defRPr/>
            </a:lvl5pPr>
            <a:lvl6pPr lvl="5" rtl="0">
              <a:spcBef>
                <a:spcPts val="1600"/>
              </a:spcBef>
              <a:spcAft>
                <a:spcPts val="0"/>
              </a:spcAft>
              <a:buSzPts val="1400"/>
              <a:buChar char="■"/>
              <a:defRPr/>
            </a:lvl6pPr>
            <a:lvl7pPr lvl="6" rtl="0">
              <a:spcBef>
                <a:spcPts val="1600"/>
              </a:spcBef>
              <a:spcAft>
                <a:spcPts val="0"/>
              </a:spcAft>
              <a:buSzPts val="1400"/>
              <a:buChar char="●"/>
              <a:defRPr/>
            </a:lvl7pPr>
            <a:lvl8pPr lvl="7" rtl="0">
              <a:spcBef>
                <a:spcPts val="1600"/>
              </a:spcBef>
              <a:spcAft>
                <a:spcPts val="0"/>
              </a:spcAft>
              <a:buSzPts val="1400"/>
              <a:buChar char="○"/>
              <a:defRPr/>
            </a:lvl8pPr>
            <a:lvl9pPr lvl="8" rtl="0">
              <a:spcBef>
                <a:spcPts val="1600"/>
              </a:spcBef>
              <a:spcAft>
                <a:spcPts val="1600"/>
              </a:spcAft>
              <a:buSzPts val="1400"/>
              <a:buChar char="■"/>
              <a:defRPr/>
            </a:lvl9pPr>
          </a:lstStyle>
          <a:p>
            <a:endParaRPr/>
          </a:p>
        </p:txBody>
      </p:sp>
      <p:pic>
        <p:nvPicPr>
          <p:cNvPr id="272" name="Google Shape;272;p34"/>
          <p:cNvPicPr preferRelativeResize="0"/>
          <p:nvPr/>
        </p:nvPicPr>
        <p:blipFill rotWithShape="1">
          <a:blip r:embed="rId2">
            <a:alphaModFix/>
          </a:blip>
          <a:srcRect l="37273" r="21838"/>
          <a:stretch/>
        </p:blipFill>
        <p:spPr>
          <a:xfrm rot="10800000" flipH="1">
            <a:off x="6001300" y="-56000"/>
            <a:ext cx="3224100" cy="5255400"/>
          </a:xfrm>
          <a:prstGeom prst="rect">
            <a:avLst/>
          </a:prstGeom>
          <a:noFill/>
          <a:ln>
            <a:noFill/>
          </a:ln>
        </p:spPr>
      </p:pic>
      <p:sp>
        <p:nvSpPr>
          <p:cNvPr id="273" name="Google Shape;273;p34"/>
          <p:cNvSpPr/>
          <p:nvPr/>
        </p:nvSpPr>
        <p:spPr>
          <a:xfrm flipH="1">
            <a:off x="6001300" y="-48150"/>
            <a:ext cx="32241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txBox="1">
            <a:spLocks noGrp="1"/>
          </p:cNvSpPr>
          <p:nvPr>
            <p:ph type="title"/>
          </p:nvPr>
        </p:nvSpPr>
        <p:spPr>
          <a:xfrm>
            <a:off x="697802" y="539250"/>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298"/>
        <p:cNvGrpSpPr/>
        <p:nvPr/>
      </p:nvGrpSpPr>
      <p:grpSpPr>
        <a:xfrm>
          <a:off x="0" y="0"/>
          <a:ext cx="0" cy="0"/>
          <a:chOff x="0" y="0"/>
          <a:chExt cx="0" cy="0"/>
        </a:xfrm>
      </p:grpSpPr>
      <p:pic>
        <p:nvPicPr>
          <p:cNvPr id="299" name="Google Shape;299;p41"/>
          <p:cNvPicPr preferRelativeResize="0"/>
          <p:nvPr/>
        </p:nvPicPr>
        <p:blipFill rotWithShape="1">
          <a:blip r:embed="rId2">
            <a:alphaModFix/>
          </a:blip>
          <a:srcRect t="14925" b="71462"/>
          <a:stretch/>
        </p:blipFill>
        <p:spPr>
          <a:xfrm>
            <a:off x="-88575" y="3993175"/>
            <a:ext cx="9543300" cy="1307700"/>
          </a:xfrm>
          <a:prstGeom prst="rect">
            <a:avLst/>
          </a:prstGeom>
          <a:noFill/>
          <a:ln>
            <a:noFill/>
          </a:ln>
        </p:spPr>
      </p:pic>
      <p:sp>
        <p:nvSpPr>
          <p:cNvPr id="300" name="Google Shape;300;p41"/>
          <p:cNvSpPr/>
          <p:nvPr/>
        </p:nvSpPr>
        <p:spPr>
          <a:xfrm rot="-5400000">
            <a:off x="3924300" y="18025"/>
            <a:ext cx="1295400" cy="92457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1_1">
    <p:spTree>
      <p:nvGrpSpPr>
        <p:cNvPr id="1" name="Shape 301"/>
        <p:cNvGrpSpPr/>
        <p:nvPr/>
      </p:nvGrpSpPr>
      <p:grpSpPr>
        <a:xfrm>
          <a:off x="0" y="0"/>
          <a:ext cx="0" cy="0"/>
          <a:chOff x="0" y="0"/>
          <a:chExt cx="0" cy="0"/>
        </a:xfrm>
      </p:grpSpPr>
      <p:pic>
        <p:nvPicPr>
          <p:cNvPr id="302" name="Google Shape;302;p42"/>
          <p:cNvPicPr preferRelativeResize="0"/>
          <p:nvPr/>
        </p:nvPicPr>
        <p:blipFill rotWithShape="1">
          <a:blip r:embed="rId2">
            <a:alphaModFix/>
          </a:blip>
          <a:srcRect l="4744" r="81317"/>
          <a:stretch/>
        </p:blipFill>
        <p:spPr>
          <a:xfrm>
            <a:off x="8307100" y="-136475"/>
            <a:ext cx="1137000" cy="5437200"/>
          </a:xfrm>
          <a:prstGeom prst="rect">
            <a:avLst/>
          </a:prstGeom>
          <a:noFill/>
          <a:ln>
            <a:noFill/>
          </a:ln>
        </p:spPr>
      </p:pic>
      <p:sp>
        <p:nvSpPr>
          <p:cNvPr id="303" name="Google Shape;303;p42"/>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90"/>
        <p:cNvGrpSpPr/>
        <p:nvPr/>
      </p:nvGrpSpPr>
      <p:grpSpPr>
        <a:xfrm>
          <a:off x="0" y="0"/>
          <a:ext cx="0" cy="0"/>
          <a:chOff x="0" y="0"/>
          <a:chExt cx="0" cy="0"/>
        </a:xfrm>
      </p:grpSpPr>
      <p:pic>
        <p:nvPicPr>
          <p:cNvPr id="291" name="Google Shape;291;p39"/>
          <p:cNvPicPr preferRelativeResize="0"/>
          <p:nvPr/>
        </p:nvPicPr>
        <p:blipFill rotWithShape="1">
          <a:blip r:embed="rId2">
            <a:alphaModFix/>
          </a:blip>
          <a:srcRect l="18751" r="67310"/>
          <a:stretch/>
        </p:blipFill>
        <p:spPr>
          <a:xfrm>
            <a:off x="8317600" y="-136475"/>
            <a:ext cx="1137000" cy="5437200"/>
          </a:xfrm>
          <a:prstGeom prst="rect">
            <a:avLst/>
          </a:prstGeom>
          <a:noFill/>
          <a:ln>
            <a:noFill/>
          </a:ln>
        </p:spPr>
      </p:pic>
      <p:sp>
        <p:nvSpPr>
          <p:cNvPr id="292" name="Google Shape;292;p39"/>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txBox="1">
            <a:spLocks noGrp="1"/>
          </p:cNvSpPr>
          <p:nvPr>
            <p:ph type="title"/>
          </p:nvPr>
        </p:nvSpPr>
        <p:spPr>
          <a:xfrm>
            <a:off x="697802" y="539250"/>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0961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865577" y="1620472"/>
            <a:ext cx="2880900" cy="1216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4865577" y="2887200"/>
            <a:ext cx="3715800" cy="1020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8" name="Google Shape;18;p3"/>
          <p:cNvSpPr txBox="1">
            <a:spLocks noGrp="1"/>
          </p:cNvSpPr>
          <p:nvPr>
            <p:ph type="title" idx="2" hasCustomPrompt="1"/>
          </p:nvPr>
        </p:nvSpPr>
        <p:spPr>
          <a:xfrm>
            <a:off x="2971729" y="1620472"/>
            <a:ext cx="1918200" cy="12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pic>
        <p:nvPicPr>
          <p:cNvPr id="19" name="Google Shape;19;p3"/>
          <p:cNvPicPr preferRelativeResize="0"/>
          <p:nvPr/>
        </p:nvPicPr>
        <p:blipFill rotWithShape="1">
          <a:blip r:embed="rId2">
            <a:alphaModFix/>
          </a:blip>
          <a:srcRect l="53851" r="10979"/>
          <a:stretch/>
        </p:blipFill>
        <p:spPr>
          <a:xfrm>
            <a:off x="-223500" y="-158975"/>
            <a:ext cx="2880900" cy="5459700"/>
          </a:xfrm>
          <a:prstGeom prst="rect">
            <a:avLst/>
          </a:prstGeom>
          <a:noFill/>
          <a:ln>
            <a:noFill/>
          </a:ln>
        </p:spPr>
      </p:pic>
      <p:sp>
        <p:nvSpPr>
          <p:cNvPr id="20" name="Google Shape;20;p3"/>
          <p:cNvSpPr/>
          <p:nvPr/>
        </p:nvSpPr>
        <p:spPr>
          <a:xfrm>
            <a:off x="-223575" y="-18625"/>
            <a:ext cx="28809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rot="5400000">
            <a:off x="6197992" y="2250477"/>
            <a:ext cx="5434200" cy="621300"/>
          </a:xfrm>
          <a:prstGeom prst="rect">
            <a:avLst/>
          </a:pr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rot="10800000">
            <a:off x="8604400" y="-156100"/>
            <a:ext cx="688200" cy="54441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13225" y="539250"/>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25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4"/>
          <p:cNvSpPr txBox="1">
            <a:spLocks noGrp="1"/>
          </p:cNvSpPr>
          <p:nvPr>
            <p:ph type="subTitle" idx="1"/>
          </p:nvPr>
        </p:nvSpPr>
        <p:spPr>
          <a:xfrm>
            <a:off x="713225" y="1164232"/>
            <a:ext cx="7726800" cy="3260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2"/>
              </a:buClr>
              <a:buSzPts val="1400"/>
              <a:buAutoNum type="arabicPeriod"/>
              <a:defRPr sz="1100"/>
            </a:lvl1pPr>
            <a:lvl2pPr lvl="1">
              <a:spcBef>
                <a:spcPts val="1600"/>
              </a:spcBef>
              <a:spcAft>
                <a:spcPts val="0"/>
              </a:spcAft>
              <a:buSzPts val="1400"/>
              <a:buAutoNum type="alphaLcPeriod"/>
              <a:defRPr/>
            </a:lvl2pPr>
            <a:lvl3pPr lvl="2">
              <a:spcBef>
                <a:spcPts val="1600"/>
              </a:spcBef>
              <a:spcAft>
                <a:spcPts val="0"/>
              </a:spcAft>
              <a:buSzPts val="1400"/>
              <a:buAutoNum type="romanLcPeriod"/>
              <a:defRPr/>
            </a:lvl3pPr>
            <a:lvl4pPr lvl="3">
              <a:spcBef>
                <a:spcPts val="1600"/>
              </a:spcBef>
              <a:spcAft>
                <a:spcPts val="0"/>
              </a:spcAft>
              <a:buSzPts val="1400"/>
              <a:buAutoNum type="arabicPeriod"/>
              <a:defRPr/>
            </a:lvl4pPr>
            <a:lvl5pPr lvl="4">
              <a:spcBef>
                <a:spcPts val="1600"/>
              </a:spcBef>
              <a:spcAft>
                <a:spcPts val="0"/>
              </a:spcAft>
              <a:buSzPts val="1400"/>
              <a:buAutoNum type="alphaLcPeriod"/>
              <a:defRPr/>
            </a:lvl5pPr>
            <a:lvl6pPr lvl="5">
              <a:spcBef>
                <a:spcPts val="1600"/>
              </a:spcBef>
              <a:spcAft>
                <a:spcPts val="0"/>
              </a:spcAft>
              <a:buSzPts val="1400"/>
              <a:buAutoNum type="romanLcPeriod"/>
              <a:defRPr/>
            </a:lvl6pPr>
            <a:lvl7pPr lvl="6">
              <a:spcBef>
                <a:spcPts val="1600"/>
              </a:spcBef>
              <a:spcAft>
                <a:spcPts val="0"/>
              </a:spcAft>
              <a:buSzPts val="1400"/>
              <a:buAutoNum type="arabicPeriod"/>
              <a:defRPr/>
            </a:lvl7pPr>
            <a:lvl8pPr lvl="7">
              <a:spcBef>
                <a:spcPts val="1600"/>
              </a:spcBef>
              <a:spcAft>
                <a:spcPts val="0"/>
              </a:spcAft>
              <a:buSzPts val="1400"/>
              <a:buAutoNum type="alphaLcPeriod"/>
              <a:defRPr/>
            </a:lvl8pPr>
            <a:lvl9pPr lvl="8">
              <a:spcBef>
                <a:spcPts val="1600"/>
              </a:spcBef>
              <a:spcAft>
                <a:spcPts val="1600"/>
              </a:spcAft>
              <a:buSzPts val="1400"/>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2155650" y="1506450"/>
            <a:ext cx="4832700" cy="24156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0" name="Google Shape;40;p7"/>
          <p:cNvPicPr preferRelativeResize="0"/>
          <p:nvPr/>
        </p:nvPicPr>
        <p:blipFill rotWithShape="1">
          <a:blip r:embed="rId2">
            <a:alphaModFix/>
          </a:blip>
          <a:srcRect l="53851" r="30122"/>
          <a:stretch/>
        </p:blipFill>
        <p:spPr>
          <a:xfrm rot="5400000">
            <a:off x="3497475" y="-5056773"/>
            <a:ext cx="2238000" cy="9307800"/>
          </a:xfrm>
          <a:prstGeom prst="rect">
            <a:avLst/>
          </a:prstGeom>
          <a:noFill/>
          <a:ln>
            <a:noFill/>
          </a:ln>
        </p:spPr>
      </p:pic>
      <p:sp>
        <p:nvSpPr>
          <p:cNvPr id="41" name="Google Shape;41;p7"/>
          <p:cNvSpPr/>
          <p:nvPr/>
        </p:nvSpPr>
        <p:spPr>
          <a:xfrm rot="5400000">
            <a:off x="3455850" y="-5046875"/>
            <a:ext cx="2232300" cy="92937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7"/>
          <p:cNvPicPr preferRelativeResize="0"/>
          <p:nvPr/>
        </p:nvPicPr>
        <p:blipFill rotWithShape="1">
          <a:blip r:embed="rId2">
            <a:alphaModFix/>
          </a:blip>
          <a:srcRect l="53851" r="30122"/>
          <a:stretch/>
        </p:blipFill>
        <p:spPr>
          <a:xfrm rot="-5400000">
            <a:off x="3434288" y="890802"/>
            <a:ext cx="2238000" cy="9307800"/>
          </a:xfrm>
          <a:prstGeom prst="rect">
            <a:avLst/>
          </a:prstGeom>
          <a:noFill/>
          <a:ln>
            <a:noFill/>
          </a:ln>
        </p:spPr>
      </p:pic>
      <p:sp>
        <p:nvSpPr>
          <p:cNvPr id="43" name="Google Shape;43;p7"/>
          <p:cNvSpPr/>
          <p:nvPr/>
        </p:nvSpPr>
        <p:spPr>
          <a:xfrm rot="-5400000">
            <a:off x="3481613" y="895003"/>
            <a:ext cx="2232300" cy="92937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0"/>
          <p:cNvSpPr txBox="1">
            <a:spLocks noGrp="1"/>
          </p:cNvSpPr>
          <p:nvPr>
            <p:ph type="title" hasCustomPrompt="1"/>
          </p:nvPr>
        </p:nvSpPr>
        <p:spPr>
          <a:xfrm>
            <a:off x="1223726" y="1550425"/>
            <a:ext cx="6678000" cy="1588500"/>
          </a:xfrm>
          <a:prstGeom prst="rect">
            <a:avLst/>
          </a:prstGeom>
        </p:spPr>
        <p:txBody>
          <a:bodyPr spcFirstLastPara="1" wrap="square" lIns="91425" tIns="91425" rIns="91425" bIns="91425" anchor="b" anchorCtr="0">
            <a:noAutofit/>
          </a:bodyPr>
          <a:lstStyle>
            <a:lvl1pPr lvl="0">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0"/>
          <p:cNvSpPr txBox="1">
            <a:spLocks noGrp="1"/>
          </p:cNvSpPr>
          <p:nvPr>
            <p:ph type="subTitle" idx="1"/>
          </p:nvPr>
        </p:nvSpPr>
        <p:spPr>
          <a:xfrm>
            <a:off x="1251548" y="3155175"/>
            <a:ext cx="5618100" cy="410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54" name="Google Shape;54;p10"/>
          <p:cNvSpPr/>
          <p:nvPr/>
        </p:nvSpPr>
        <p:spPr>
          <a:xfrm>
            <a:off x="-129750" y="-53142"/>
            <a:ext cx="9403500" cy="921900"/>
          </a:xfrm>
          <a:prstGeom prst="rect">
            <a:avLst/>
          </a:pr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rot="5400000">
            <a:off x="4069825" y="-4352025"/>
            <a:ext cx="1020900" cy="94203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rot="10800000">
            <a:off x="-113200" y="4285130"/>
            <a:ext cx="9403500" cy="921600"/>
          </a:xfrm>
          <a:prstGeom prst="rect">
            <a:avLst/>
          </a:prstGeom>
          <a:gradFill>
            <a:gsLst>
              <a:gs pos="0">
                <a:schemeClr val="dk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rot="-5400000">
            <a:off x="4069825" y="85325"/>
            <a:ext cx="1020900" cy="94203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1117448" y="2337003"/>
            <a:ext cx="3588300" cy="1083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2"/>
          <p:cNvSpPr txBox="1">
            <a:spLocks noGrp="1"/>
          </p:cNvSpPr>
          <p:nvPr>
            <p:ph type="title" idx="2" hasCustomPrompt="1"/>
          </p:nvPr>
        </p:nvSpPr>
        <p:spPr>
          <a:xfrm>
            <a:off x="2494748" y="1000603"/>
            <a:ext cx="2211000" cy="14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2000"/>
              <a:buNone/>
              <a:defRPr sz="10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2" name="Google Shape;62;p12"/>
          <p:cNvSpPr txBox="1">
            <a:spLocks noGrp="1"/>
          </p:cNvSpPr>
          <p:nvPr>
            <p:ph type="subTitle" idx="1"/>
          </p:nvPr>
        </p:nvSpPr>
        <p:spPr>
          <a:xfrm>
            <a:off x="1380248" y="3479028"/>
            <a:ext cx="3325500" cy="714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pic>
        <p:nvPicPr>
          <p:cNvPr id="63" name="Google Shape;63;p12"/>
          <p:cNvPicPr preferRelativeResize="0"/>
          <p:nvPr/>
        </p:nvPicPr>
        <p:blipFill rotWithShape="1">
          <a:blip r:embed="rId2">
            <a:alphaModFix/>
          </a:blip>
          <a:srcRect l="53851" r="10979"/>
          <a:stretch/>
        </p:blipFill>
        <p:spPr>
          <a:xfrm rot="10800000">
            <a:off x="6396000" y="-158100"/>
            <a:ext cx="2880900" cy="5459700"/>
          </a:xfrm>
          <a:prstGeom prst="rect">
            <a:avLst/>
          </a:prstGeom>
          <a:noFill/>
          <a:ln>
            <a:noFill/>
          </a:ln>
        </p:spPr>
      </p:pic>
      <p:sp>
        <p:nvSpPr>
          <p:cNvPr id="64" name="Google Shape;64;p12"/>
          <p:cNvSpPr/>
          <p:nvPr/>
        </p:nvSpPr>
        <p:spPr>
          <a:xfrm>
            <a:off x="6396075" y="-78550"/>
            <a:ext cx="28809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CUSTOM_9">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013700" y="2337000"/>
            <a:ext cx="7116600" cy="108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7" name="Google Shape;67;p13"/>
          <p:cNvSpPr txBox="1">
            <a:spLocks noGrp="1"/>
          </p:cNvSpPr>
          <p:nvPr>
            <p:ph type="title" idx="2" hasCustomPrompt="1"/>
          </p:nvPr>
        </p:nvSpPr>
        <p:spPr>
          <a:xfrm>
            <a:off x="3466500" y="1000603"/>
            <a:ext cx="2211000" cy="14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0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8" name="Google Shape;68;p13"/>
          <p:cNvSpPr txBox="1">
            <a:spLocks noGrp="1"/>
          </p:cNvSpPr>
          <p:nvPr>
            <p:ph type="subTitle" idx="1"/>
          </p:nvPr>
        </p:nvSpPr>
        <p:spPr>
          <a:xfrm>
            <a:off x="2909250" y="3479028"/>
            <a:ext cx="3325500" cy="71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pic>
        <p:nvPicPr>
          <p:cNvPr id="69" name="Google Shape;69;p13"/>
          <p:cNvPicPr preferRelativeResize="0"/>
          <p:nvPr/>
        </p:nvPicPr>
        <p:blipFill rotWithShape="1">
          <a:blip r:embed="rId2">
            <a:alphaModFix/>
          </a:blip>
          <a:srcRect l="60934" r="23039"/>
          <a:stretch/>
        </p:blipFill>
        <p:spPr>
          <a:xfrm rot="5400000">
            <a:off x="3497475" y="-5056773"/>
            <a:ext cx="2238000" cy="9307800"/>
          </a:xfrm>
          <a:prstGeom prst="rect">
            <a:avLst/>
          </a:prstGeom>
          <a:noFill/>
          <a:ln>
            <a:noFill/>
          </a:ln>
        </p:spPr>
      </p:pic>
      <p:sp>
        <p:nvSpPr>
          <p:cNvPr id="70" name="Google Shape;70;p13"/>
          <p:cNvSpPr/>
          <p:nvPr/>
        </p:nvSpPr>
        <p:spPr>
          <a:xfrm rot="5400000">
            <a:off x="3437150" y="-5046873"/>
            <a:ext cx="2232300" cy="92937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3"/>
          <p:cNvPicPr preferRelativeResize="0"/>
          <p:nvPr/>
        </p:nvPicPr>
        <p:blipFill rotWithShape="1">
          <a:blip r:embed="rId2">
            <a:alphaModFix/>
          </a:blip>
          <a:srcRect l="63114" r="20860"/>
          <a:stretch/>
        </p:blipFill>
        <p:spPr>
          <a:xfrm rot="-5400000">
            <a:off x="3434288" y="890802"/>
            <a:ext cx="2238000" cy="9307800"/>
          </a:xfrm>
          <a:prstGeom prst="rect">
            <a:avLst/>
          </a:prstGeom>
          <a:noFill/>
          <a:ln>
            <a:noFill/>
          </a:ln>
        </p:spPr>
      </p:pic>
      <p:sp>
        <p:nvSpPr>
          <p:cNvPr id="72" name="Google Shape;72;p13"/>
          <p:cNvSpPr/>
          <p:nvPr/>
        </p:nvSpPr>
        <p:spPr>
          <a:xfrm rot="-5400000">
            <a:off x="3500313" y="895002"/>
            <a:ext cx="2232300" cy="92937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TITLE_AND_TWO_COLUMNS_1">
    <p:spTree>
      <p:nvGrpSpPr>
        <p:cNvPr id="1" name="Shape 73"/>
        <p:cNvGrpSpPr/>
        <p:nvPr/>
      </p:nvGrpSpPr>
      <p:grpSpPr>
        <a:xfrm>
          <a:off x="0" y="0"/>
          <a:ext cx="0" cy="0"/>
          <a:chOff x="0" y="0"/>
          <a:chExt cx="0" cy="0"/>
        </a:xfrm>
      </p:grpSpPr>
      <p:sp>
        <p:nvSpPr>
          <p:cNvPr id="74" name="Google Shape;74;p14"/>
          <p:cNvSpPr txBox="1">
            <a:spLocks noGrp="1"/>
          </p:cNvSpPr>
          <p:nvPr>
            <p:ph type="subTitle" idx="1"/>
          </p:nvPr>
        </p:nvSpPr>
        <p:spPr>
          <a:xfrm>
            <a:off x="1812600" y="1550175"/>
            <a:ext cx="2070900" cy="78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400"/>
              <a:buFont typeface="Oswald Medium"/>
              <a:buNone/>
              <a:defRPr sz="1800" b="1">
                <a:solidFill>
                  <a:schemeClr val="lt1"/>
                </a:solidFill>
                <a:latin typeface="Oxygen"/>
                <a:ea typeface="Oxygen"/>
                <a:cs typeface="Oxygen"/>
                <a:sym typeface="Oxygen"/>
              </a:defRPr>
            </a:lvl1pPr>
            <a:lvl2pPr lvl="1">
              <a:spcBef>
                <a:spcPts val="1600"/>
              </a:spcBef>
              <a:spcAft>
                <a:spcPts val="0"/>
              </a:spcAft>
              <a:buSzPts val="1400"/>
              <a:buFont typeface="Oswald Medium"/>
              <a:buNone/>
              <a:defRPr>
                <a:latin typeface="Oswald Medium"/>
                <a:ea typeface="Oswald Medium"/>
                <a:cs typeface="Oswald Medium"/>
                <a:sym typeface="Oswald Medium"/>
              </a:defRPr>
            </a:lvl2pPr>
            <a:lvl3pPr lvl="2">
              <a:spcBef>
                <a:spcPts val="1600"/>
              </a:spcBef>
              <a:spcAft>
                <a:spcPts val="0"/>
              </a:spcAft>
              <a:buSzPts val="1400"/>
              <a:buFont typeface="Oswald Medium"/>
              <a:buNone/>
              <a:defRPr>
                <a:latin typeface="Oswald Medium"/>
                <a:ea typeface="Oswald Medium"/>
                <a:cs typeface="Oswald Medium"/>
                <a:sym typeface="Oswald Medium"/>
              </a:defRPr>
            </a:lvl3pPr>
            <a:lvl4pPr lvl="3">
              <a:spcBef>
                <a:spcPts val="1600"/>
              </a:spcBef>
              <a:spcAft>
                <a:spcPts val="0"/>
              </a:spcAft>
              <a:buSzPts val="1400"/>
              <a:buFont typeface="Oswald Medium"/>
              <a:buNone/>
              <a:defRPr>
                <a:latin typeface="Oswald Medium"/>
                <a:ea typeface="Oswald Medium"/>
                <a:cs typeface="Oswald Medium"/>
                <a:sym typeface="Oswald Medium"/>
              </a:defRPr>
            </a:lvl4pPr>
            <a:lvl5pPr lvl="4">
              <a:spcBef>
                <a:spcPts val="1600"/>
              </a:spcBef>
              <a:spcAft>
                <a:spcPts val="0"/>
              </a:spcAft>
              <a:buSzPts val="1400"/>
              <a:buFont typeface="Oswald Medium"/>
              <a:buNone/>
              <a:defRPr>
                <a:latin typeface="Oswald Medium"/>
                <a:ea typeface="Oswald Medium"/>
                <a:cs typeface="Oswald Medium"/>
                <a:sym typeface="Oswald Medium"/>
              </a:defRPr>
            </a:lvl5pPr>
            <a:lvl6pPr lvl="5">
              <a:spcBef>
                <a:spcPts val="1600"/>
              </a:spcBef>
              <a:spcAft>
                <a:spcPts val="0"/>
              </a:spcAft>
              <a:buSzPts val="1400"/>
              <a:buFont typeface="Oswald Medium"/>
              <a:buNone/>
              <a:defRPr>
                <a:latin typeface="Oswald Medium"/>
                <a:ea typeface="Oswald Medium"/>
                <a:cs typeface="Oswald Medium"/>
                <a:sym typeface="Oswald Medium"/>
              </a:defRPr>
            </a:lvl6pPr>
            <a:lvl7pPr lvl="6">
              <a:spcBef>
                <a:spcPts val="1600"/>
              </a:spcBef>
              <a:spcAft>
                <a:spcPts val="0"/>
              </a:spcAft>
              <a:buSzPts val="1400"/>
              <a:buFont typeface="Oswald Medium"/>
              <a:buNone/>
              <a:defRPr>
                <a:latin typeface="Oswald Medium"/>
                <a:ea typeface="Oswald Medium"/>
                <a:cs typeface="Oswald Medium"/>
                <a:sym typeface="Oswald Medium"/>
              </a:defRPr>
            </a:lvl7pPr>
            <a:lvl8pPr lvl="7">
              <a:spcBef>
                <a:spcPts val="1600"/>
              </a:spcBef>
              <a:spcAft>
                <a:spcPts val="0"/>
              </a:spcAft>
              <a:buSzPts val="1400"/>
              <a:buFont typeface="Oswald Medium"/>
              <a:buNone/>
              <a:defRPr>
                <a:latin typeface="Oswald Medium"/>
                <a:ea typeface="Oswald Medium"/>
                <a:cs typeface="Oswald Medium"/>
                <a:sym typeface="Oswald Medium"/>
              </a:defRPr>
            </a:lvl8pPr>
            <a:lvl9pPr lvl="8">
              <a:spcBef>
                <a:spcPts val="1600"/>
              </a:spcBef>
              <a:spcAft>
                <a:spcPts val="1600"/>
              </a:spcAft>
              <a:buSzPts val="1400"/>
              <a:buFont typeface="Oswald Medium"/>
              <a:buNone/>
              <a:defRPr>
                <a:latin typeface="Oswald Medium"/>
                <a:ea typeface="Oswald Medium"/>
                <a:cs typeface="Oswald Medium"/>
                <a:sym typeface="Oswald Medium"/>
              </a:defRPr>
            </a:lvl9pPr>
          </a:lstStyle>
          <a:p>
            <a:endParaRPr/>
          </a:p>
        </p:txBody>
      </p:sp>
      <p:sp>
        <p:nvSpPr>
          <p:cNvPr id="75" name="Google Shape;75;p14"/>
          <p:cNvSpPr txBox="1">
            <a:spLocks noGrp="1"/>
          </p:cNvSpPr>
          <p:nvPr>
            <p:ph type="title" hasCustomPrompt="1"/>
          </p:nvPr>
        </p:nvSpPr>
        <p:spPr>
          <a:xfrm>
            <a:off x="651777" y="1513500"/>
            <a:ext cx="898500" cy="96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6" name="Google Shape;76;p14"/>
          <p:cNvSpPr txBox="1">
            <a:spLocks noGrp="1"/>
          </p:cNvSpPr>
          <p:nvPr>
            <p:ph type="subTitle" idx="2"/>
          </p:nvPr>
        </p:nvSpPr>
        <p:spPr>
          <a:xfrm>
            <a:off x="1812605" y="2268174"/>
            <a:ext cx="2218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7" name="Google Shape;77;p14"/>
          <p:cNvSpPr txBox="1">
            <a:spLocks noGrp="1"/>
          </p:cNvSpPr>
          <p:nvPr>
            <p:ph type="subTitle" idx="3"/>
          </p:nvPr>
        </p:nvSpPr>
        <p:spPr>
          <a:xfrm>
            <a:off x="5534275" y="1550175"/>
            <a:ext cx="2070900" cy="7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Medium"/>
              <a:buNone/>
              <a:defRPr sz="1800" b="1">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a:endParaRPr/>
          </a:p>
        </p:txBody>
      </p:sp>
      <p:sp>
        <p:nvSpPr>
          <p:cNvPr id="78" name="Google Shape;78;p14"/>
          <p:cNvSpPr txBox="1">
            <a:spLocks noGrp="1"/>
          </p:cNvSpPr>
          <p:nvPr>
            <p:ph type="title" idx="4" hasCustomPrompt="1"/>
          </p:nvPr>
        </p:nvSpPr>
        <p:spPr>
          <a:xfrm>
            <a:off x="4357899" y="1513500"/>
            <a:ext cx="898500" cy="96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79" name="Google Shape;79;p14"/>
          <p:cNvSpPr txBox="1">
            <a:spLocks noGrp="1"/>
          </p:cNvSpPr>
          <p:nvPr>
            <p:ph type="subTitle" idx="5"/>
          </p:nvPr>
        </p:nvSpPr>
        <p:spPr>
          <a:xfrm>
            <a:off x="5534275" y="2268174"/>
            <a:ext cx="2218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4"/>
          <p:cNvSpPr txBox="1">
            <a:spLocks noGrp="1"/>
          </p:cNvSpPr>
          <p:nvPr>
            <p:ph type="subTitle" idx="6"/>
          </p:nvPr>
        </p:nvSpPr>
        <p:spPr>
          <a:xfrm>
            <a:off x="1812600" y="3146300"/>
            <a:ext cx="2070900" cy="7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Medium"/>
              <a:buNone/>
              <a:defRPr sz="1800" b="1">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a:endParaRPr/>
          </a:p>
        </p:txBody>
      </p:sp>
      <p:sp>
        <p:nvSpPr>
          <p:cNvPr id="81" name="Google Shape;81;p14"/>
          <p:cNvSpPr txBox="1">
            <a:spLocks noGrp="1"/>
          </p:cNvSpPr>
          <p:nvPr>
            <p:ph type="title" idx="7" hasCustomPrompt="1"/>
          </p:nvPr>
        </p:nvSpPr>
        <p:spPr>
          <a:xfrm>
            <a:off x="651777" y="3109625"/>
            <a:ext cx="898500" cy="96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2" name="Google Shape;82;p14"/>
          <p:cNvSpPr txBox="1">
            <a:spLocks noGrp="1"/>
          </p:cNvSpPr>
          <p:nvPr>
            <p:ph type="subTitle" idx="8"/>
          </p:nvPr>
        </p:nvSpPr>
        <p:spPr>
          <a:xfrm>
            <a:off x="1812605" y="3863825"/>
            <a:ext cx="2218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3" name="Google Shape;83;p14"/>
          <p:cNvSpPr txBox="1">
            <a:spLocks noGrp="1"/>
          </p:cNvSpPr>
          <p:nvPr>
            <p:ph type="subTitle" idx="9"/>
          </p:nvPr>
        </p:nvSpPr>
        <p:spPr>
          <a:xfrm>
            <a:off x="5534275" y="3146300"/>
            <a:ext cx="2070900" cy="7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Oswald Medium"/>
              <a:buNone/>
              <a:defRPr sz="1800" b="1">
                <a:solidFill>
                  <a:schemeClr val="lt1"/>
                </a:solidFill>
                <a:latin typeface="Oxygen"/>
                <a:ea typeface="Oxygen"/>
                <a:cs typeface="Oxygen"/>
                <a:sym typeface="Oxygen"/>
              </a:defRPr>
            </a:lvl1pPr>
            <a:lvl2pPr lvl="1" rtl="0">
              <a:spcBef>
                <a:spcPts val="1600"/>
              </a:spcBef>
              <a:spcAft>
                <a:spcPts val="0"/>
              </a:spcAft>
              <a:buSzPts val="1400"/>
              <a:buFont typeface="Oswald Medium"/>
              <a:buNone/>
              <a:defRPr>
                <a:latin typeface="Oswald Medium"/>
                <a:ea typeface="Oswald Medium"/>
                <a:cs typeface="Oswald Medium"/>
                <a:sym typeface="Oswald Medium"/>
              </a:defRPr>
            </a:lvl2pPr>
            <a:lvl3pPr lvl="2" rtl="0">
              <a:spcBef>
                <a:spcPts val="1600"/>
              </a:spcBef>
              <a:spcAft>
                <a:spcPts val="0"/>
              </a:spcAft>
              <a:buSzPts val="1400"/>
              <a:buFont typeface="Oswald Medium"/>
              <a:buNone/>
              <a:defRPr>
                <a:latin typeface="Oswald Medium"/>
                <a:ea typeface="Oswald Medium"/>
                <a:cs typeface="Oswald Medium"/>
                <a:sym typeface="Oswald Medium"/>
              </a:defRPr>
            </a:lvl3pPr>
            <a:lvl4pPr lvl="3" rtl="0">
              <a:spcBef>
                <a:spcPts val="1600"/>
              </a:spcBef>
              <a:spcAft>
                <a:spcPts val="0"/>
              </a:spcAft>
              <a:buSzPts val="1400"/>
              <a:buFont typeface="Oswald Medium"/>
              <a:buNone/>
              <a:defRPr>
                <a:latin typeface="Oswald Medium"/>
                <a:ea typeface="Oswald Medium"/>
                <a:cs typeface="Oswald Medium"/>
                <a:sym typeface="Oswald Medium"/>
              </a:defRPr>
            </a:lvl4pPr>
            <a:lvl5pPr lvl="4" rtl="0">
              <a:spcBef>
                <a:spcPts val="1600"/>
              </a:spcBef>
              <a:spcAft>
                <a:spcPts val="0"/>
              </a:spcAft>
              <a:buSzPts val="1400"/>
              <a:buFont typeface="Oswald Medium"/>
              <a:buNone/>
              <a:defRPr>
                <a:latin typeface="Oswald Medium"/>
                <a:ea typeface="Oswald Medium"/>
                <a:cs typeface="Oswald Medium"/>
                <a:sym typeface="Oswald Medium"/>
              </a:defRPr>
            </a:lvl5pPr>
            <a:lvl6pPr lvl="5" rtl="0">
              <a:spcBef>
                <a:spcPts val="1600"/>
              </a:spcBef>
              <a:spcAft>
                <a:spcPts val="0"/>
              </a:spcAft>
              <a:buSzPts val="1400"/>
              <a:buFont typeface="Oswald Medium"/>
              <a:buNone/>
              <a:defRPr>
                <a:latin typeface="Oswald Medium"/>
                <a:ea typeface="Oswald Medium"/>
                <a:cs typeface="Oswald Medium"/>
                <a:sym typeface="Oswald Medium"/>
              </a:defRPr>
            </a:lvl6pPr>
            <a:lvl7pPr lvl="6" rtl="0">
              <a:spcBef>
                <a:spcPts val="1600"/>
              </a:spcBef>
              <a:spcAft>
                <a:spcPts val="0"/>
              </a:spcAft>
              <a:buSzPts val="1400"/>
              <a:buFont typeface="Oswald Medium"/>
              <a:buNone/>
              <a:defRPr>
                <a:latin typeface="Oswald Medium"/>
                <a:ea typeface="Oswald Medium"/>
                <a:cs typeface="Oswald Medium"/>
                <a:sym typeface="Oswald Medium"/>
              </a:defRPr>
            </a:lvl7pPr>
            <a:lvl8pPr lvl="7" rtl="0">
              <a:spcBef>
                <a:spcPts val="1600"/>
              </a:spcBef>
              <a:spcAft>
                <a:spcPts val="0"/>
              </a:spcAft>
              <a:buSzPts val="1400"/>
              <a:buFont typeface="Oswald Medium"/>
              <a:buNone/>
              <a:defRPr>
                <a:latin typeface="Oswald Medium"/>
                <a:ea typeface="Oswald Medium"/>
                <a:cs typeface="Oswald Medium"/>
                <a:sym typeface="Oswald Medium"/>
              </a:defRPr>
            </a:lvl8pPr>
            <a:lvl9pPr lvl="8" rtl="0">
              <a:spcBef>
                <a:spcPts val="1600"/>
              </a:spcBef>
              <a:spcAft>
                <a:spcPts val="1600"/>
              </a:spcAft>
              <a:buSzPts val="1400"/>
              <a:buFont typeface="Oswald Medium"/>
              <a:buNone/>
              <a:defRPr>
                <a:latin typeface="Oswald Medium"/>
                <a:ea typeface="Oswald Medium"/>
                <a:cs typeface="Oswald Medium"/>
                <a:sym typeface="Oswald Medium"/>
              </a:defRPr>
            </a:lvl9pPr>
          </a:lstStyle>
          <a:p>
            <a:endParaRPr/>
          </a:p>
        </p:txBody>
      </p:sp>
      <p:sp>
        <p:nvSpPr>
          <p:cNvPr id="84" name="Google Shape;84;p14"/>
          <p:cNvSpPr txBox="1">
            <a:spLocks noGrp="1"/>
          </p:cNvSpPr>
          <p:nvPr>
            <p:ph type="title" idx="13" hasCustomPrompt="1"/>
          </p:nvPr>
        </p:nvSpPr>
        <p:spPr>
          <a:xfrm>
            <a:off x="4358025" y="3109625"/>
            <a:ext cx="898500" cy="965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4000"/>
              <a:buNone/>
              <a:defRPr sz="4000">
                <a:solidFill>
                  <a:schemeClr val="dk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85" name="Google Shape;85;p14"/>
          <p:cNvSpPr txBox="1">
            <a:spLocks noGrp="1"/>
          </p:cNvSpPr>
          <p:nvPr>
            <p:ph type="subTitle" idx="14"/>
          </p:nvPr>
        </p:nvSpPr>
        <p:spPr>
          <a:xfrm>
            <a:off x="5534275" y="3863825"/>
            <a:ext cx="2218800" cy="48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6" name="Google Shape;86;p14"/>
          <p:cNvSpPr txBox="1">
            <a:spLocks noGrp="1"/>
          </p:cNvSpPr>
          <p:nvPr>
            <p:ph type="title" idx="15"/>
          </p:nvPr>
        </p:nvSpPr>
        <p:spPr>
          <a:xfrm>
            <a:off x="713225" y="539250"/>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87" name="Google Shape;87;p14"/>
          <p:cNvPicPr preferRelativeResize="0"/>
          <p:nvPr/>
        </p:nvPicPr>
        <p:blipFill rotWithShape="1">
          <a:blip r:embed="rId2">
            <a:alphaModFix/>
          </a:blip>
          <a:srcRect l="61707" r="24354"/>
          <a:stretch/>
        </p:blipFill>
        <p:spPr>
          <a:xfrm>
            <a:off x="8317600" y="-136475"/>
            <a:ext cx="1137000" cy="5437200"/>
          </a:xfrm>
          <a:prstGeom prst="rect">
            <a:avLst/>
          </a:prstGeom>
          <a:noFill/>
          <a:ln>
            <a:noFill/>
          </a:ln>
        </p:spPr>
      </p:pic>
      <p:sp>
        <p:nvSpPr>
          <p:cNvPr id="88" name="Google Shape;88;p14"/>
          <p:cNvSpPr/>
          <p:nvPr/>
        </p:nvSpPr>
        <p:spPr>
          <a:xfrm flipH="1">
            <a:off x="8307100" y="-48150"/>
            <a:ext cx="1158000" cy="5239800"/>
          </a:xfrm>
          <a:prstGeom prst="rect">
            <a:avLst/>
          </a:prstGeom>
          <a:gradFill>
            <a:gsLst>
              <a:gs pos="0">
                <a:srgbClr val="FFFFFF">
                  <a:alpha val="0"/>
                </a:srgbClr>
              </a:gs>
              <a:gs pos="100000">
                <a:srgbClr val="000000">
                  <a:alpha val="85098"/>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4D4D4D"/>
            </a:gs>
            <a:gs pos="100000">
              <a:srgbClr val="000000"/>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Oxygen"/>
              <a:buNone/>
              <a:defRPr sz="3000" b="1">
                <a:solidFill>
                  <a:schemeClr val="dk2"/>
                </a:solidFill>
                <a:latin typeface="Oxygen"/>
                <a:ea typeface="Oxygen"/>
                <a:cs typeface="Oxygen"/>
                <a:sym typeface="Oxygen"/>
              </a:defRPr>
            </a:lvl1pPr>
            <a:lvl2pPr lvl="1">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2pPr>
            <a:lvl3pPr lvl="2">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3pPr>
            <a:lvl4pPr lvl="3">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4pPr>
            <a:lvl5pPr lvl="4">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5pPr>
            <a:lvl6pPr lvl="5">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6pPr>
            <a:lvl7pPr lvl="6">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7pPr>
            <a:lvl8pPr lvl="7">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8pPr>
            <a:lvl9pPr lvl="8">
              <a:spcBef>
                <a:spcPts val="0"/>
              </a:spcBef>
              <a:spcAft>
                <a:spcPts val="0"/>
              </a:spcAft>
              <a:buClr>
                <a:schemeClr val="dk2"/>
              </a:buClr>
              <a:buSzPts val="2800"/>
              <a:buFont typeface="Oxygen"/>
              <a:buNone/>
              <a:defRPr sz="2800" b="1">
                <a:solidFill>
                  <a:schemeClr val="dk2"/>
                </a:solidFill>
                <a:latin typeface="Oxygen"/>
                <a:ea typeface="Oxygen"/>
                <a:cs typeface="Oxygen"/>
                <a:sym typeface="Oxygen"/>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160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1600"/>
              </a:spcBef>
              <a:spcAft>
                <a:spcPts val="160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75" r:id="rId12"/>
    <p:sldLayoutId id="2147483678" r:id="rId13"/>
    <p:sldLayoutId id="2147483679" r:id="rId14"/>
    <p:sldLayoutId id="2147483680" r:id="rId15"/>
    <p:sldLayoutId id="2147483687" r:id="rId16"/>
    <p:sldLayoutId id="2147483688" r:id="rId17"/>
    <p:sldLayoutId id="214748369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5"/>
          <p:cNvSpPr txBox="1">
            <a:spLocks noGrp="1"/>
          </p:cNvSpPr>
          <p:nvPr>
            <p:ph type="ctrTitle"/>
          </p:nvPr>
        </p:nvSpPr>
        <p:spPr>
          <a:xfrm>
            <a:off x="1204564" y="1069593"/>
            <a:ext cx="6734871" cy="253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solidFill>
                  <a:schemeClr val="lt1"/>
                </a:solidFill>
              </a:rPr>
              <a:t>21AIE301 </a:t>
            </a:r>
            <a:br>
              <a:rPr lang="en-US" sz="4400" dirty="0"/>
            </a:br>
            <a:r>
              <a:rPr lang="en-US" sz="4400" dirty="0">
                <a:solidFill>
                  <a:schemeClr val="lt1"/>
                </a:solidFill>
              </a:rPr>
              <a:t>FORMAL LANGUAGES </a:t>
            </a:r>
            <a:br>
              <a:rPr lang="en-US" sz="4400" dirty="0"/>
            </a:br>
            <a:r>
              <a:rPr lang="en-US" sz="4400" dirty="0">
                <a:solidFill>
                  <a:schemeClr val="lt1"/>
                </a:solidFill>
              </a:rPr>
              <a:t>AND </a:t>
            </a:r>
            <a:br>
              <a:rPr lang="en-US" sz="4400" dirty="0"/>
            </a:br>
            <a:r>
              <a:rPr lang="en-US" sz="4400" dirty="0">
                <a:solidFill>
                  <a:schemeClr val="bg2"/>
                </a:solidFill>
              </a:rPr>
              <a:t>AUTOMATA</a:t>
            </a:r>
          </a:p>
        </p:txBody>
      </p:sp>
      <p:cxnSp>
        <p:nvCxnSpPr>
          <p:cNvPr id="314" name="Google Shape;314;p45"/>
          <p:cNvCxnSpPr/>
          <p:nvPr/>
        </p:nvCxnSpPr>
        <p:spPr>
          <a:xfrm>
            <a:off x="2199464" y="3801883"/>
            <a:ext cx="4947000" cy="0"/>
          </a:xfrm>
          <a:prstGeom prst="straightConnector1">
            <a:avLst/>
          </a:prstGeom>
          <a:noFill/>
          <a:ln w="19050" cap="flat" cmpd="sng">
            <a:solidFill>
              <a:srgbClr val="DE96C1"/>
            </a:solidFill>
            <a:prstDash val="solid"/>
            <a:round/>
            <a:headEnd type="none" w="med" len="med"/>
            <a:tailEnd type="none" w="med" len="med"/>
          </a:ln>
        </p:spPr>
      </p:cxnSp>
      <p:sp>
        <p:nvSpPr>
          <p:cNvPr id="2" name="TextBox 1">
            <a:extLst>
              <a:ext uri="{FF2B5EF4-FFF2-40B4-BE49-F238E27FC236}">
                <a16:creationId xmlns:a16="http://schemas.microsoft.com/office/drawing/2014/main" id="{6B33904C-3F74-4771-F7AC-FF5467A67497}"/>
              </a:ext>
            </a:extLst>
          </p:cNvPr>
          <p:cNvSpPr txBox="1"/>
          <p:nvPr/>
        </p:nvSpPr>
        <p:spPr>
          <a:xfrm>
            <a:off x="3760390" y="3942953"/>
            <a:ext cx="18161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60000"/>
                    <a:lumOff val="40000"/>
                  </a:schemeClr>
                </a:solidFill>
                <a:latin typeface="Times New Roman"/>
              </a:rPr>
              <a:t>Project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7BCEFF7-27DD-9788-00F1-A010AD928C21}"/>
              </a:ext>
            </a:extLst>
          </p:cNvPr>
          <p:cNvSpPr txBox="1"/>
          <p:nvPr/>
        </p:nvSpPr>
        <p:spPr>
          <a:xfrm>
            <a:off x="99172" y="948951"/>
            <a:ext cx="8569323"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FFFF"/>
                </a:solidFill>
                <a:latin typeface="Times New Roman"/>
              </a:rPr>
              <a:t>Step-1:</a:t>
            </a:r>
            <a:r>
              <a:rPr lang="en-US">
                <a:solidFill>
                  <a:srgbClr val="FFFFFF"/>
                </a:solidFill>
                <a:latin typeface="Times New Roman"/>
              </a:rPr>
              <a:t> Convert 1 into X and move right and go to </a:t>
            </a:r>
            <a:r>
              <a:rPr lang="en-US" b="1">
                <a:solidFill>
                  <a:srgbClr val="FFFFFF"/>
                </a:solidFill>
                <a:latin typeface="Times New Roman"/>
              </a:rPr>
              <a:t>step 2</a:t>
            </a:r>
            <a:r>
              <a:rPr lang="en-US">
                <a:solidFill>
                  <a:srgbClr val="FFFFFF"/>
                </a:solidFill>
                <a:latin typeface="Times New Roman"/>
              </a:rPr>
              <a:t>. If symbol is 0 ignore it and move right and go to </a:t>
            </a:r>
            <a:r>
              <a:rPr lang="en-US" b="1">
                <a:solidFill>
                  <a:srgbClr val="FFFFFF"/>
                </a:solidFill>
                <a:latin typeface="Times New Roman"/>
              </a:rPr>
              <a:t>step-6</a:t>
            </a:r>
            <a:r>
              <a:rPr lang="en-US">
                <a:solidFill>
                  <a:srgbClr val="FFFFFF"/>
                </a:solidFill>
                <a:latin typeface="Times New Roman"/>
              </a:rPr>
              <a:t>. </a:t>
            </a:r>
            <a:br>
              <a:rPr lang="en-US">
                <a:latin typeface="Times New Roman"/>
              </a:rPr>
            </a:br>
            <a:r>
              <a:rPr lang="en-US">
                <a:solidFill>
                  <a:srgbClr val="FFFFFF"/>
                </a:solidFill>
                <a:latin typeface="Times New Roman"/>
              </a:rPr>
              <a:t> </a:t>
            </a:r>
            <a:endParaRPr lang="en-US"/>
          </a:p>
          <a:p>
            <a:r>
              <a:rPr lang="en-US" b="1">
                <a:solidFill>
                  <a:srgbClr val="FFFFFF"/>
                </a:solidFill>
                <a:latin typeface="Times New Roman"/>
              </a:rPr>
              <a:t>Step-2:</a:t>
            </a:r>
            <a:r>
              <a:rPr lang="en-US">
                <a:solidFill>
                  <a:srgbClr val="FFFFFF"/>
                </a:solidFill>
                <a:latin typeface="Times New Roman"/>
              </a:rPr>
              <a:t> Keep ignoring 1 and move towards right. Ignore 0 move right and go to </a:t>
            </a:r>
            <a:r>
              <a:rPr lang="en-US" b="1">
                <a:solidFill>
                  <a:srgbClr val="FFFFFF"/>
                </a:solidFill>
                <a:latin typeface="Times New Roman"/>
              </a:rPr>
              <a:t>step-3</a:t>
            </a:r>
            <a:r>
              <a:rPr lang="en-US">
                <a:solidFill>
                  <a:srgbClr val="FFFFFF"/>
                </a:solidFill>
                <a:latin typeface="Times New Roman"/>
              </a:rPr>
              <a:t>.</a:t>
            </a:r>
          </a:p>
          <a:p>
            <a:endParaRPr lang="en-US">
              <a:solidFill>
                <a:srgbClr val="FFFFFF"/>
              </a:solidFill>
              <a:latin typeface="Times New Roman"/>
            </a:endParaRPr>
          </a:p>
          <a:p>
            <a:r>
              <a:rPr lang="en-US" b="1">
                <a:solidFill>
                  <a:srgbClr val="FFFFFF"/>
                </a:solidFill>
                <a:latin typeface="Times New Roman"/>
              </a:rPr>
              <a:t>Step-3:</a:t>
            </a:r>
            <a:r>
              <a:rPr lang="en-US">
                <a:solidFill>
                  <a:srgbClr val="FFFFFF"/>
                </a:solidFill>
                <a:latin typeface="Times New Roman"/>
              </a:rPr>
              <a:t> Keep ignoring X and move towards right. Ignore 1 move left and go to </a:t>
            </a:r>
            <a:r>
              <a:rPr lang="en-US" b="1">
                <a:solidFill>
                  <a:srgbClr val="FFFFFF"/>
                </a:solidFill>
                <a:latin typeface="Times New Roman"/>
              </a:rPr>
              <a:t>step-4</a:t>
            </a:r>
            <a:r>
              <a:rPr lang="en-US">
                <a:solidFill>
                  <a:srgbClr val="FFFFFF"/>
                </a:solidFill>
                <a:latin typeface="Times New Roman"/>
              </a:rPr>
              <a:t>. If B is found ignore it and move left and go to </a:t>
            </a:r>
            <a:r>
              <a:rPr lang="en-US" b="1">
                <a:solidFill>
                  <a:srgbClr val="FFFFFF"/>
                </a:solidFill>
                <a:latin typeface="Times New Roman"/>
              </a:rPr>
              <a:t>step-9</a:t>
            </a:r>
            <a:r>
              <a:rPr lang="en-US">
                <a:solidFill>
                  <a:srgbClr val="FFFFFF"/>
                </a:solidFill>
                <a:latin typeface="Times New Roman"/>
              </a:rPr>
              <a:t>.</a:t>
            </a:r>
          </a:p>
          <a:p>
            <a:endParaRPr lang="en-US">
              <a:solidFill>
                <a:srgbClr val="FFFFFF"/>
              </a:solidFill>
              <a:latin typeface="Times New Roman"/>
            </a:endParaRPr>
          </a:p>
          <a:p>
            <a:r>
              <a:rPr lang="en-US" b="1">
                <a:solidFill>
                  <a:srgbClr val="FFFFFF"/>
                </a:solidFill>
                <a:latin typeface="Times New Roman"/>
              </a:rPr>
              <a:t>Step-4:</a:t>
            </a:r>
            <a:r>
              <a:rPr lang="en-US">
                <a:solidFill>
                  <a:srgbClr val="FFFFFF"/>
                </a:solidFill>
                <a:latin typeface="Times New Roman"/>
              </a:rPr>
              <a:t> Keep ignoring X and move towards left. Ignore 0 move left and go to</a:t>
            </a:r>
            <a:r>
              <a:rPr lang="en-US" b="1">
                <a:solidFill>
                  <a:srgbClr val="FFFFFF"/>
                </a:solidFill>
                <a:latin typeface="Times New Roman"/>
              </a:rPr>
              <a:t> step-5</a:t>
            </a:r>
            <a:r>
              <a:rPr lang="en-US">
                <a:solidFill>
                  <a:srgbClr val="FFFFFF"/>
                </a:solidFill>
                <a:latin typeface="Times New Roman"/>
              </a:rPr>
              <a:t>.</a:t>
            </a:r>
          </a:p>
          <a:p>
            <a:endParaRPr lang="en-US">
              <a:solidFill>
                <a:srgbClr val="FFFFFF"/>
              </a:solidFill>
              <a:latin typeface="Times New Roman"/>
            </a:endParaRPr>
          </a:p>
          <a:p>
            <a:r>
              <a:rPr lang="en-US" b="1">
                <a:solidFill>
                  <a:srgbClr val="FFFFFF"/>
                </a:solidFill>
                <a:latin typeface="Times New Roman"/>
              </a:rPr>
              <a:t>Step-5:</a:t>
            </a:r>
            <a:r>
              <a:rPr lang="en-US">
                <a:solidFill>
                  <a:srgbClr val="FFFFFF"/>
                </a:solidFill>
                <a:latin typeface="Times New Roman"/>
              </a:rPr>
              <a:t> Keep ignoring 1 and move towards left. Ignore X move right and go to </a:t>
            </a:r>
            <a:r>
              <a:rPr lang="en-US" b="1">
                <a:solidFill>
                  <a:srgbClr val="FFFFFF"/>
                </a:solidFill>
                <a:latin typeface="Times New Roman"/>
              </a:rPr>
              <a:t>step-1</a:t>
            </a:r>
            <a:r>
              <a:rPr lang="en-US">
                <a:solidFill>
                  <a:srgbClr val="FFFFFF"/>
                </a:solidFill>
                <a:latin typeface="Times New Roman"/>
              </a:rPr>
              <a:t>.</a:t>
            </a:r>
          </a:p>
          <a:p>
            <a:endParaRPr lang="en-US">
              <a:solidFill>
                <a:srgbClr val="FFFFFF"/>
              </a:solidFill>
              <a:latin typeface="Times New Roman"/>
            </a:endParaRPr>
          </a:p>
          <a:p>
            <a:r>
              <a:rPr lang="en-US" b="1">
                <a:solidFill>
                  <a:srgbClr val="FFFFFF"/>
                </a:solidFill>
                <a:latin typeface="Times New Roman"/>
              </a:rPr>
              <a:t>Step-6:</a:t>
            </a:r>
            <a:r>
              <a:rPr lang="en-US">
                <a:solidFill>
                  <a:srgbClr val="FFFFFF"/>
                </a:solidFill>
                <a:latin typeface="Times New Roman"/>
              </a:rPr>
              <a:t> Keep ignoring X and move towards right. If B is found ignore it and move left and go to step-8. If 1 is found ignore it and move right and go to </a:t>
            </a:r>
            <a:r>
              <a:rPr lang="en-US" b="1">
                <a:solidFill>
                  <a:srgbClr val="FFFFFF"/>
                </a:solidFill>
                <a:latin typeface="Times New Roman"/>
              </a:rPr>
              <a:t>step-7</a:t>
            </a:r>
            <a:r>
              <a:rPr lang="en-US">
                <a:solidFill>
                  <a:srgbClr val="FFFFFF"/>
                </a:solidFill>
                <a:latin typeface="Times New Roman"/>
              </a:rPr>
              <a:t>.</a:t>
            </a:r>
          </a:p>
          <a:p>
            <a:endParaRPr lang="en-US">
              <a:solidFill>
                <a:srgbClr val="FFFFFF"/>
              </a:solidFill>
              <a:latin typeface="Times New Roman"/>
            </a:endParaRPr>
          </a:p>
          <a:p>
            <a:r>
              <a:rPr lang="en-US" b="1">
                <a:solidFill>
                  <a:srgbClr val="FFFFFF"/>
                </a:solidFill>
                <a:latin typeface="Times New Roman"/>
              </a:rPr>
              <a:t>Step-7:</a:t>
            </a:r>
            <a:r>
              <a:rPr lang="en-US">
                <a:solidFill>
                  <a:srgbClr val="FFFFFF"/>
                </a:solidFill>
                <a:latin typeface="Times New Roman"/>
              </a:rPr>
              <a:t> Stop the Machine (A &lt; B)</a:t>
            </a:r>
          </a:p>
          <a:p>
            <a:r>
              <a:rPr lang="en-US" b="1">
                <a:solidFill>
                  <a:srgbClr val="FFFFFF"/>
                </a:solidFill>
                <a:latin typeface="Times New Roman"/>
              </a:rPr>
              <a:t>Step-8:</a:t>
            </a:r>
            <a:r>
              <a:rPr lang="en-US">
                <a:solidFill>
                  <a:srgbClr val="FFFFFF"/>
                </a:solidFill>
                <a:latin typeface="Times New Roman"/>
              </a:rPr>
              <a:t> Stop the Machine (A &gt; B)</a:t>
            </a:r>
          </a:p>
          <a:p>
            <a:r>
              <a:rPr lang="en-US" b="1">
                <a:solidFill>
                  <a:srgbClr val="FFFFFF"/>
                </a:solidFill>
                <a:latin typeface="Times New Roman"/>
              </a:rPr>
              <a:t>Step-9:</a:t>
            </a:r>
            <a:r>
              <a:rPr lang="en-US">
                <a:solidFill>
                  <a:srgbClr val="FFFFFF"/>
                </a:solidFill>
                <a:latin typeface="Times New Roman"/>
              </a:rPr>
              <a:t> Stop the Machine (A = B)</a:t>
            </a:r>
            <a:endParaRPr lang="en-US"/>
          </a:p>
        </p:txBody>
      </p:sp>
      <p:sp>
        <p:nvSpPr>
          <p:cNvPr id="4" name="Title 3">
            <a:extLst>
              <a:ext uri="{FF2B5EF4-FFF2-40B4-BE49-F238E27FC236}">
                <a16:creationId xmlns:a16="http://schemas.microsoft.com/office/drawing/2014/main" id="{4F785084-582A-3043-CD0A-B313099AD0FC}"/>
              </a:ext>
            </a:extLst>
          </p:cNvPr>
          <p:cNvSpPr>
            <a:spLocks noGrp="1"/>
          </p:cNvSpPr>
          <p:nvPr>
            <p:ph type="title"/>
          </p:nvPr>
        </p:nvSpPr>
        <p:spPr>
          <a:xfrm>
            <a:off x="102038" y="277313"/>
            <a:ext cx="7726800" cy="572700"/>
          </a:xfrm>
        </p:spPr>
        <p:txBody>
          <a:bodyPr/>
          <a:lstStyle/>
          <a:p>
            <a:r>
              <a:rPr lang="en-US" b="0">
                <a:solidFill>
                  <a:schemeClr val="bg2">
                    <a:lumMod val="60000"/>
                    <a:lumOff val="40000"/>
                  </a:schemeClr>
                </a:solidFill>
                <a:latin typeface="Times New Roman"/>
              </a:rPr>
              <a:t>Steps:-</a:t>
            </a:r>
          </a:p>
        </p:txBody>
      </p:sp>
    </p:spTree>
    <p:extLst>
      <p:ext uri="{BB962C8B-B14F-4D97-AF65-F5344CB8AC3E}">
        <p14:creationId xmlns:p14="http://schemas.microsoft.com/office/powerpoint/2010/main" val="107281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2" name="Google Shape;502;p61"/>
          <p:cNvSpPr txBox="1">
            <a:spLocks noGrp="1"/>
          </p:cNvSpPr>
          <p:nvPr>
            <p:ph type="title" idx="2"/>
          </p:nvPr>
        </p:nvSpPr>
        <p:spPr>
          <a:xfrm>
            <a:off x="2494748" y="1000603"/>
            <a:ext cx="2211000" cy="14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bg1"/>
                </a:solidFill>
                <a:latin typeface="Times New Roman"/>
              </a:rPr>
              <a:t>02</a:t>
            </a:r>
            <a:endParaRPr lang="en-US">
              <a:solidFill>
                <a:schemeClr val="bg1"/>
              </a:solidFill>
              <a:latin typeface="Times New Roman"/>
            </a:endParaRPr>
          </a:p>
        </p:txBody>
      </p:sp>
      <p:sp>
        <p:nvSpPr>
          <p:cNvPr id="503" name="Google Shape;503;p61"/>
          <p:cNvSpPr txBox="1">
            <a:spLocks noGrp="1"/>
          </p:cNvSpPr>
          <p:nvPr>
            <p:ph type="subTitle" idx="1"/>
          </p:nvPr>
        </p:nvSpPr>
        <p:spPr>
          <a:xfrm>
            <a:off x="2015248" y="3582215"/>
            <a:ext cx="2690500" cy="722237"/>
          </a:xfrm>
          <a:prstGeom prst="rect">
            <a:avLst/>
          </a:prstGeom>
        </p:spPr>
        <p:txBody>
          <a:bodyPr spcFirstLastPara="1" wrap="square" lIns="91425" tIns="91425" rIns="91425" bIns="91425" anchor="t" anchorCtr="0">
            <a:noAutofit/>
          </a:bodyPr>
          <a:lstStyle/>
          <a:p>
            <a:pPr marL="0" indent="0" algn="l"/>
            <a:r>
              <a:rPr lang="en">
                <a:solidFill>
                  <a:schemeClr val="bg2"/>
                </a:solidFill>
              </a:rPr>
              <a:t>Encryption</a:t>
            </a:r>
            <a:r>
              <a:rPr lang="en"/>
              <a:t> using </a:t>
            </a:r>
            <a:r>
              <a:rPr lang="en">
                <a:solidFill>
                  <a:schemeClr val="bg2"/>
                </a:solidFill>
              </a:rPr>
              <a:t>Bit Flipping &amp; Caesar Cipher</a:t>
            </a:r>
            <a:r>
              <a:rPr lang="en"/>
              <a:t> for secure connection</a:t>
            </a:r>
            <a:endParaRPr lang="en-US"/>
          </a:p>
        </p:txBody>
      </p:sp>
      <p:cxnSp>
        <p:nvCxnSpPr>
          <p:cNvPr id="504" name="Google Shape;504;p61"/>
          <p:cNvCxnSpPr/>
          <p:nvPr/>
        </p:nvCxnSpPr>
        <p:spPr>
          <a:xfrm>
            <a:off x="5003663" y="1279612"/>
            <a:ext cx="0" cy="3020100"/>
          </a:xfrm>
          <a:prstGeom prst="straightConnector1">
            <a:avLst/>
          </a:prstGeom>
          <a:noFill/>
          <a:ln w="19050" cap="flat" cmpd="sng">
            <a:solidFill>
              <a:schemeClr val="dk2"/>
            </a:solidFill>
            <a:prstDash val="solid"/>
            <a:round/>
            <a:headEnd type="none" w="med" len="med"/>
            <a:tailEnd type="none" w="med" len="med"/>
          </a:ln>
        </p:spPr>
      </p:cxnSp>
      <p:sp>
        <p:nvSpPr>
          <p:cNvPr id="2" name="Rectangle: Rounded Corners 1">
            <a:extLst>
              <a:ext uri="{FF2B5EF4-FFF2-40B4-BE49-F238E27FC236}">
                <a16:creationId xmlns:a16="http://schemas.microsoft.com/office/drawing/2014/main" id="{4D72E0A2-4002-7078-6437-7BFABA465668}"/>
              </a:ext>
            </a:extLst>
          </p:cNvPr>
          <p:cNvSpPr/>
          <p:nvPr/>
        </p:nvSpPr>
        <p:spPr>
          <a:xfrm>
            <a:off x="2008188" y="3532186"/>
            <a:ext cx="2762250" cy="960437"/>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1B43B866-A335-E4C3-0A36-98BD54B0D15B}"/>
              </a:ext>
            </a:extLst>
          </p:cNvPr>
          <p:cNvPicPr>
            <a:picLocks noChangeAspect="1"/>
          </p:cNvPicPr>
          <p:nvPr/>
        </p:nvPicPr>
        <p:blipFill>
          <a:blip r:embed="rId3"/>
          <a:stretch>
            <a:fillRect/>
          </a:stretch>
        </p:blipFill>
        <p:spPr>
          <a:xfrm>
            <a:off x="1033464" y="2108210"/>
            <a:ext cx="3925887" cy="1570017"/>
          </a:xfrm>
          <a:prstGeom prst="rect">
            <a:avLst/>
          </a:prstGeom>
        </p:spPr>
      </p:pic>
    </p:spTree>
    <p:extLst>
      <p:ext uri="{BB962C8B-B14F-4D97-AF65-F5344CB8AC3E}">
        <p14:creationId xmlns:p14="http://schemas.microsoft.com/office/powerpoint/2010/main" val="2173662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DC0A28-19F2-51F5-5E2C-02DE4D3FA658}"/>
              </a:ext>
            </a:extLst>
          </p:cNvPr>
          <p:cNvSpPr>
            <a:spLocks noGrp="1"/>
          </p:cNvSpPr>
          <p:nvPr>
            <p:ph type="subTitle" idx="1"/>
          </p:nvPr>
        </p:nvSpPr>
        <p:spPr>
          <a:xfrm>
            <a:off x="429182" y="1891658"/>
            <a:ext cx="4536527" cy="1973100"/>
          </a:xfrm>
        </p:spPr>
        <p:txBody>
          <a:bodyPr/>
          <a:lstStyle/>
          <a:p>
            <a:pPr>
              <a:buSzPct val="130000"/>
              <a:buFont typeface="Arial" panose="020B0604020202020204" pitchFamily="34" charset="0"/>
              <a:buChar char="•"/>
            </a:pPr>
            <a:r>
              <a:rPr lang="en-IN" sz="1600">
                <a:latin typeface="Times New Roman"/>
              </a:rPr>
              <a:t>Convert data to binary format.</a:t>
            </a:r>
          </a:p>
          <a:p>
            <a:pPr>
              <a:buSzPct val="130000"/>
              <a:buFont typeface="Arial" panose="020B0604020202020204" pitchFamily="34" charset="0"/>
              <a:buChar char="•"/>
            </a:pPr>
            <a:endParaRPr lang="en-IN" sz="1600">
              <a:latin typeface="Times New Roman"/>
            </a:endParaRPr>
          </a:p>
          <a:p>
            <a:pPr marL="0" indent="0">
              <a:buSzPct val="130000"/>
              <a:buNone/>
            </a:pPr>
            <a:endParaRPr lang="en-IN" sz="1600">
              <a:latin typeface="Times New Roman"/>
            </a:endParaRPr>
          </a:p>
          <a:p>
            <a:pPr>
              <a:buSzPct val="130000"/>
              <a:buFont typeface="Arial" panose="020B0604020202020204" pitchFamily="34" charset="0"/>
              <a:buChar char="•"/>
            </a:pPr>
            <a:r>
              <a:rPr lang="en-IN" sz="1600">
                <a:latin typeface="Times New Roman"/>
              </a:rPr>
              <a:t>Flip the bits and get a new encoded message</a:t>
            </a:r>
          </a:p>
          <a:p>
            <a:pPr>
              <a:buSzPct val="130000"/>
              <a:buFont typeface="Arial" panose="020B0604020202020204" pitchFamily="34" charset="0"/>
              <a:buChar char="•"/>
            </a:pPr>
            <a:endParaRPr lang="en-IN" sz="1600">
              <a:latin typeface="Times New Roman"/>
            </a:endParaRPr>
          </a:p>
          <a:p>
            <a:pPr>
              <a:buSzPct val="130000"/>
              <a:buFont typeface="Arial" panose="020B0604020202020204" pitchFamily="34" charset="0"/>
              <a:buChar char="•"/>
            </a:pPr>
            <a:endParaRPr lang="en-IN" sz="1600">
              <a:latin typeface="Times New Roman"/>
            </a:endParaRPr>
          </a:p>
          <a:p>
            <a:pPr>
              <a:buSzPct val="130000"/>
              <a:buFont typeface="Arial" panose="020B0604020202020204" pitchFamily="34" charset="0"/>
              <a:buChar char="•"/>
            </a:pPr>
            <a:r>
              <a:rPr lang="en-IN" sz="1600">
                <a:latin typeface="Times New Roman"/>
              </a:rPr>
              <a:t>This method is quite vulnerable to attacks and is not entirely safe.</a:t>
            </a:r>
          </a:p>
          <a:p>
            <a:endParaRPr lang="en-US">
              <a:latin typeface="Times New Roman"/>
            </a:endParaRPr>
          </a:p>
        </p:txBody>
      </p:sp>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572056" y="1288621"/>
            <a:ext cx="3636300" cy="513000"/>
          </a:xfrm>
        </p:spPr>
        <p:txBody>
          <a:bodyPr/>
          <a:lstStyle/>
          <a:p>
            <a:r>
              <a:rPr lang="en-US" sz="2400" b="0">
                <a:solidFill>
                  <a:schemeClr val="bg2"/>
                </a:solidFill>
                <a:latin typeface="Times New Roman"/>
              </a:rPr>
              <a:t>BIT </a:t>
            </a:r>
            <a:r>
              <a:rPr lang="en-US" sz="2400" b="0">
                <a:solidFill>
                  <a:schemeClr val="bg1"/>
                </a:solidFill>
                <a:latin typeface="Times New Roman"/>
              </a:rPr>
              <a:t>FLIPPING</a:t>
            </a:r>
          </a:p>
        </p:txBody>
      </p:sp>
      <p:sp>
        <p:nvSpPr>
          <p:cNvPr id="6" name="Title 5">
            <a:extLst>
              <a:ext uri="{FF2B5EF4-FFF2-40B4-BE49-F238E27FC236}">
                <a16:creationId xmlns:a16="http://schemas.microsoft.com/office/drawing/2014/main" id="{C8CE41A4-E870-9724-A654-001FBC6A8A8C}"/>
              </a:ext>
            </a:extLst>
          </p:cNvPr>
          <p:cNvSpPr>
            <a:spLocks noGrp="1"/>
          </p:cNvSpPr>
          <p:nvPr>
            <p:ph type="title"/>
          </p:nvPr>
        </p:nvSpPr>
        <p:spPr>
          <a:xfrm>
            <a:off x="2819728" y="341615"/>
            <a:ext cx="4147591" cy="572700"/>
          </a:xfrm>
        </p:spPr>
        <p:txBody>
          <a:bodyPr/>
          <a:lstStyle/>
          <a:p>
            <a:r>
              <a:rPr lang="en-US" sz="2400" b="0">
                <a:latin typeface="Times New Roman"/>
              </a:rPr>
              <a:t>METHODS OF </a:t>
            </a:r>
            <a:r>
              <a:rPr lang="en-US" sz="2400" b="0">
                <a:solidFill>
                  <a:schemeClr val="bg2"/>
                </a:solidFill>
                <a:latin typeface="Times New Roman"/>
              </a:rPr>
              <a:t>ENCRYPTION</a:t>
            </a:r>
          </a:p>
        </p:txBody>
      </p:sp>
      <p:sp>
        <p:nvSpPr>
          <p:cNvPr id="3" name="Text Placeholder 2">
            <a:extLst>
              <a:ext uri="{FF2B5EF4-FFF2-40B4-BE49-F238E27FC236}">
                <a16:creationId xmlns:a16="http://schemas.microsoft.com/office/drawing/2014/main" id="{A62A742C-2B7B-4DBF-842D-85F3CC8293F6}"/>
              </a:ext>
            </a:extLst>
          </p:cNvPr>
          <p:cNvSpPr txBox="1">
            <a:spLocks/>
          </p:cNvSpPr>
          <p:nvPr/>
        </p:nvSpPr>
        <p:spPr>
          <a:xfrm>
            <a:off x="5118790" y="1585346"/>
            <a:ext cx="4217368" cy="718547"/>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IN" b="1">
                <a:solidFill>
                  <a:schemeClr val="bg2"/>
                </a:solidFill>
                <a:latin typeface="Times New Roman"/>
                <a:cs typeface="Times New Roman"/>
              </a:rPr>
              <a:t>Input-</a:t>
            </a:r>
            <a:r>
              <a:rPr lang="en-IN">
                <a:solidFill>
                  <a:schemeClr val="bg1"/>
                </a:solidFill>
                <a:latin typeface="Times New Roman"/>
                <a:cs typeface="Times New Roman"/>
              </a:rPr>
              <a:t> ’a’</a:t>
            </a:r>
          </a:p>
          <a:p>
            <a:pPr marL="0" indent="0">
              <a:buNone/>
            </a:pPr>
            <a:r>
              <a:rPr lang="en-IN" b="1">
                <a:solidFill>
                  <a:schemeClr val="bg2"/>
                </a:solidFill>
                <a:latin typeface="Times New Roman"/>
                <a:cs typeface="Times New Roman"/>
              </a:rPr>
              <a:t>In Binary- </a:t>
            </a:r>
            <a:r>
              <a:rPr lang="en-IN">
                <a:solidFill>
                  <a:schemeClr val="bg1"/>
                </a:solidFill>
                <a:latin typeface="Times New Roman"/>
                <a:cs typeface="Times New Roman"/>
              </a:rPr>
              <a:t>01100001</a:t>
            </a:r>
          </a:p>
          <a:p>
            <a:pPr marL="0" indent="0">
              <a:buNone/>
            </a:pPr>
            <a:endParaRPr lang="en-IN">
              <a:solidFill>
                <a:schemeClr val="bg1"/>
              </a:solidFill>
              <a:latin typeface="Times New Roman"/>
              <a:cs typeface="Times New Roman"/>
            </a:endParaRPr>
          </a:p>
        </p:txBody>
      </p:sp>
      <p:sp>
        <p:nvSpPr>
          <p:cNvPr id="5" name="Text Placeholder 2">
            <a:extLst>
              <a:ext uri="{FF2B5EF4-FFF2-40B4-BE49-F238E27FC236}">
                <a16:creationId xmlns:a16="http://schemas.microsoft.com/office/drawing/2014/main" id="{ADF0923A-1E7F-47FA-B5C1-CD76D01A1A39}"/>
              </a:ext>
            </a:extLst>
          </p:cNvPr>
          <p:cNvSpPr txBox="1">
            <a:spLocks/>
          </p:cNvSpPr>
          <p:nvPr/>
        </p:nvSpPr>
        <p:spPr>
          <a:xfrm>
            <a:off x="5118790" y="2571670"/>
            <a:ext cx="4217368" cy="842492"/>
          </a:xfrm>
          <a:prstGeom prst="rect">
            <a:avLst/>
          </a:prstGeom>
        </p:spPr>
        <p:txBody>
          <a:bodyPr lIns="9144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indent="0">
              <a:buNone/>
            </a:pPr>
            <a:r>
              <a:rPr lang="en-IN" sz="1600" b="1">
                <a:solidFill>
                  <a:schemeClr val="bg2"/>
                </a:solidFill>
                <a:latin typeface="Times New Roman"/>
                <a:cs typeface="Times New Roman"/>
              </a:rPr>
              <a:t>After Flipping- </a:t>
            </a:r>
            <a:r>
              <a:rPr lang="en-IN" sz="1600" b="1">
                <a:solidFill>
                  <a:schemeClr val="bg1"/>
                </a:solidFill>
                <a:latin typeface="Times New Roman"/>
                <a:cs typeface="Times New Roman"/>
              </a:rPr>
              <a:t>10011110</a:t>
            </a:r>
          </a:p>
          <a:p>
            <a:pPr marL="0" indent="0">
              <a:buNone/>
            </a:pPr>
            <a:r>
              <a:rPr lang="en-IN" sz="1600" b="1">
                <a:solidFill>
                  <a:schemeClr val="bg2"/>
                </a:solidFill>
                <a:latin typeface="Times New Roman"/>
                <a:cs typeface="Times New Roman"/>
              </a:rPr>
              <a:t>Character corresponding- </a:t>
            </a:r>
            <a:r>
              <a:rPr lang="en-IN" sz="1600" b="1">
                <a:solidFill>
                  <a:schemeClr val="bg1"/>
                </a:solidFill>
                <a:latin typeface="Times New Roman"/>
                <a:cs typeface="Times New Roman"/>
              </a:rPr>
              <a:t>'\x9e'</a:t>
            </a:r>
          </a:p>
          <a:p>
            <a:pPr marL="0" indent="0">
              <a:buNone/>
            </a:pPr>
            <a:endParaRPr lang="en-IN" sz="1600" b="1">
              <a:solidFill>
                <a:schemeClr val="bg1"/>
              </a:solidFill>
              <a:latin typeface="Times New Roman"/>
              <a:cs typeface="Times New Roman"/>
            </a:endParaRPr>
          </a:p>
        </p:txBody>
      </p:sp>
      <p:cxnSp>
        <p:nvCxnSpPr>
          <p:cNvPr id="8" name="Straight Connector 7">
            <a:extLst>
              <a:ext uri="{FF2B5EF4-FFF2-40B4-BE49-F238E27FC236}">
                <a16:creationId xmlns:a16="http://schemas.microsoft.com/office/drawing/2014/main" id="{CC027D68-7283-ABFB-6839-B0D342CE1233}"/>
              </a:ext>
            </a:extLst>
          </p:cNvPr>
          <p:cNvCxnSpPr/>
          <p:nvPr/>
        </p:nvCxnSpPr>
        <p:spPr>
          <a:xfrm>
            <a:off x="4858233" y="1140308"/>
            <a:ext cx="0" cy="3134139"/>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845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369547" y="357425"/>
            <a:ext cx="4838557" cy="581178"/>
          </a:xfrm>
        </p:spPr>
        <p:txBody>
          <a:bodyPr/>
          <a:lstStyle/>
          <a:p>
            <a:r>
              <a:rPr lang="en-US" sz="2400" b="0">
                <a:solidFill>
                  <a:schemeClr val="bg2"/>
                </a:solidFill>
                <a:latin typeface="Times New Roman"/>
              </a:rPr>
              <a:t>Turing Machine </a:t>
            </a:r>
            <a:r>
              <a:rPr lang="en-US" sz="2400" b="0">
                <a:solidFill>
                  <a:schemeClr val="bg1"/>
                </a:solidFill>
                <a:latin typeface="Times New Roman"/>
              </a:rPr>
              <a:t>for Bit Flipping</a:t>
            </a:r>
            <a:r>
              <a:rPr lang="en-US" sz="2400" b="0">
                <a:solidFill>
                  <a:schemeClr val="bg2"/>
                </a:solidFill>
                <a:latin typeface="Times New Roman"/>
              </a:rPr>
              <a:t> </a:t>
            </a:r>
          </a:p>
        </p:txBody>
      </p:sp>
      <p:sp>
        <p:nvSpPr>
          <p:cNvPr id="11" name="Subtitle 10">
            <a:extLst>
              <a:ext uri="{FF2B5EF4-FFF2-40B4-BE49-F238E27FC236}">
                <a16:creationId xmlns:a16="http://schemas.microsoft.com/office/drawing/2014/main" id="{11E4DE6C-1FA9-8339-3B88-8DACB7B15009}"/>
              </a:ext>
            </a:extLst>
          </p:cNvPr>
          <p:cNvSpPr>
            <a:spLocks noGrp="1"/>
          </p:cNvSpPr>
          <p:nvPr>
            <p:ph type="subTitle" idx="1"/>
          </p:nvPr>
        </p:nvSpPr>
        <p:spPr>
          <a:xfrm>
            <a:off x="1200788" y="2978068"/>
            <a:ext cx="2778661" cy="798921"/>
          </a:xfrm>
        </p:spPr>
        <p:txBody>
          <a:bodyPr/>
          <a:lstStyle/>
          <a:p>
            <a:pPr>
              <a:buFont typeface="Wingdings" panose="05000000000000000000" pitchFamily="2" charset="2"/>
              <a:buChar char="Ø"/>
            </a:pPr>
            <a:r>
              <a:rPr lang="en-IN" sz="1800" b="1">
                <a:latin typeface="Times New Roman"/>
              </a:rPr>
              <a:t>q0</a:t>
            </a:r>
            <a:r>
              <a:rPr lang="en-IN" sz="1800">
                <a:latin typeface="Times New Roman"/>
              </a:rPr>
              <a:t> </a:t>
            </a:r>
            <a:r>
              <a:rPr lang="en-IN" sz="1800">
                <a:latin typeface="Times New Roman"/>
                <a:sym typeface="Wingdings" panose="05000000000000000000" pitchFamily="2" charset="2"/>
              </a:rPr>
              <a:t></a:t>
            </a:r>
            <a:r>
              <a:rPr lang="en-IN" sz="1800">
                <a:latin typeface="Times New Roman"/>
              </a:rPr>
              <a:t> initial state</a:t>
            </a:r>
          </a:p>
          <a:p>
            <a:pPr>
              <a:buFont typeface="Wingdings" panose="05000000000000000000" pitchFamily="2" charset="2"/>
              <a:buChar char="Ø"/>
            </a:pPr>
            <a:r>
              <a:rPr lang="en-IN" sz="1800" b="1" err="1">
                <a:latin typeface="Times New Roman"/>
              </a:rPr>
              <a:t>qf</a:t>
            </a:r>
            <a:r>
              <a:rPr lang="en-IN" sz="1800">
                <a:latin typeface="Times New Roman"/>
              </a:rPr>
              <a:t>  </a:t>
            </a:r>
            <a:r>
              <a:rPr lang="en-IN" sz="1800">
                <a:latin typeface="Times New Roman"/>
                <a:sym typeface="Wingdings" panose="05000000000000000000" pitchFamily="2" charset="2"/>
              </a:rPr>
              <a:t></a:t>
            </a:r>
            <a:r>
              <a:rPr lang="en-IN" sz="1800">
                <a:latin typeface="Times New Roman"/>
              </a:rPr>
              <a:t> final state</a:t>
            </a:r>
          </a:p>
          <a:p>
            <a:pPr>
              <a:buFont typeface="Wingdings" panose="05000000000000000000" pitchFamily="2" charset="2"/>
              <a:buChar char="Ø"/>
            </a:pPr>
            <a:r>
              <a:rPr lang="en-IN" sz="1800" b="1">
                <a:latin typeface="Times New Roman"/>
              </a:rPr>
              <a:t>N</a:t>
            </a:r>
            <a:r>
              <a:rPr lang="en-IN" sz="1800">
                <a:latin typeface="Times New Roman"/>
              </a:rPr>
              <a:t> </a:t>
            </a:r>
            <a:r>
              <a:rPr lang="en-IN" sz="1800">
                <a:latin typeface="Times New Roman"/>
                <a:sym typeface="Wingdings" panose="05000000000000000000" pitchFamily="2" charset="2"/>
              </a:rPr>
              <a:t> Left/Right</a:t>
            </a:r>
            <a:endParaRPr lang="en-IN" sz="1800">
              <a:latin typeface="Times New Roman"/>
            </a:endParaRPr>
          </a:p>
          <a:p>
            <a:endParaRPr lang="en-IN">
              <a:latin typeface="Times New Roman"/>
            </a:endParaRPr>
          </a:p>
        </p:txBody>
      </p:sp>
      <p:pic>
        <p:nvPicPr>
          <p:cNvPr id="12" name="Picture 11">
            <a:extLst>
              <a:ext uri="{FF2B5EF4-FFF2-40B4-BE49-F238E27FC236}">
                <a16:creationId xmlns:a16="http://schemas.microsoft.com/office/drawing/2014/main" id="{73669621-CAB3-4A7B-8B4E-3A0FB91F30EF}"/>
              </a:ext>
            </a:extLst>
          </p:cNvPr>
          <p:cNvPicPr>
            <a:picLocks noChangeAspect="1"/>
          </p:cNvPicPr>
          <p:nvPr/>
        </p:nvPicPr>
        <p:blipFill>
          <a:blip r:embed="rId2"/>
          <a:stretch>
            <a:fillRect/>
          </a:stretch>
        </p:blipFill>
        <p:spPr>
          <a:xfrm>
            <a:off x="5103189" y="1045431"/>
            <a:ext cx="2568163" cy="2095682"/>
          </a:xfrm>
          <a:prstGeom prst="rect">
            <a:avLst/>
          </a:prstGeom>
        </p:spPr>
      </p:pic>
      <p:pic>
        <p:nvPicPr>
          <p:cNvPr id="13" name="Picture 12">
            <a:extLst>
              <a:ext uri="{FF2B5EF4-FFF2-40B4-BE49-F238E27FC236}">
                <a16:creationId xmlns:a16="http://schemas.microsoft.com/office/drawing/2014/main" id="{9AD61C18-568D-4AEE-881E-4D56A2121B15}"/>
              </a:ext>
            </a:extLst>
          </p:cNvPr>
          <p:cNvPicPr>
            <a:picLocks noChangeAspect="1"/>
          </p:cNvPicPr>
          <p:nvPr/>
        </p:nvPicPr>
        <p:blipFill>
          <a:blip r:embed="rId3"/>
          <a:stretch>
            <a:fillRect/>
          </a:stretch>
        </p:blipFill>
        <p:spPr>
          <a:xfrm>
            <a:off x="970351" y="1488430"/>
            <a:ext cx="3431985" cy="798921"/>
          </a:xfrm>
          <a:prstGeom prst="rect">
            <a:avLst/>
          </a:prstGeom>
        </p:spPr>
      </p:pic>
      <p:sp>
        <p:nvSpPr>
          <p:cNvPr id="2" name="TextBox 1">
            <a:extLst>
              <a:ext uri="{FF2B5EF4-FFF2-40B4-BE49-F238E27FC236}">
                <a16:creationId xmlns:a16="http://schemas.microsoft.com/office/drawing/2014/main" id="{EA83AD4D-B7B7-1EF2-4F1A-8A335451F7A3}"/>
              </a:ext>
            </a:extLst>
          </p:cNvPr>
          <p:cNvSpPr txBox="1"/>
          <p:nvPr/>
        </p:nvSpPr>
        <p:spPr>
          <a:xfrm>
            <a:off x="6296421" y="1885156"/>
            <a:ext cx="74453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b="1"/>
              <a:t>B/B,N</a:t>
            </a:r>
          </a:p>
        </p:txBody>
      </p:sp>
    </p:spTree>
    <p:extLst>
      <p:ext uri="{BB962C8B-B14F-4D97-AF65-F5344CB8AC3E}">
        <p14:creationId xmlns:p14="http://schemas.microsoft.com/office/powerpoint/2010/main" val="356163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DC0A28-19F2-51F5-5E2C-02DE4D3FA658}"/>
              </a:ext>
            </a:extLst>
          </p:cNvPr>
          <p:cNvSpPr>
            <a:spLocks noGrp="1"/>
          </p:cNvSpPr>
          <p:nvPr>
            <p:ph type="subTitle" idx="1"/>
          </p:nvPr>
        </p:nvSpPr>
        <p:spPr>
          <a:xfrm>
            <a:off x="429182" y="1732908"/>
            <a:ext cx="7482366" cy="1973100"/>
          </a:xfrm>
        </p:spPr>
        <p:txBody>
          <a:bodyPr/>
          <a:lstStyle/>
          <a:p>
            <a:pPr marL="285750" indent="-285750">
              <a:buFont typeface="Arial" panose="020B0604020202020204" pitchFamily="34" charset="0"/>
              <a:buChar char="•"/>
            </a:pPr>
            <a:r>
              <a:rPr lang="en-US" sz="1600">
                <a:latin typeface="Times New Roman"/>
              </a:rPr>
              <a:t>Earliest and simplest method of encryption technique. </a:t>
            </a:r>
          </a:p>
          <a:p>
            <a:pPr marL="285750" indent="-285750">
              <a:buFont typeface="Arial" panose="020B0604020202020204" pitchFamily="34" charset="0"/>
              <a:buChar char="•"/>
            </a:pPr>
            <a:endParaRPr lang="en-US" sz="1600">
              <a:latin typeface="Times New Roman"/>
            </a:endParaRPr>
          </a:p>
          <a:p>
            <a:pPr marL="285750" indent="-285750">
              <a:buFont typeface="Arial" panose="020B0604020202020204" pitchFamily="34" charset="0"/>
              <a:buChar char="•"/>
            </a:pPr>
            <a:r>
              <a:rPr lang="en-US" sz="1600">
                <a:latin typeface="Times New Roman"/>
              </a:rPr>
              <a:t>Each letter of a given text is replaced by a letter some fixed number of positions down the alphabet. </a:t>
            </a:r>
          </a:p>
          <a:p>
            <a:pPr marL="285750" indent="-285750">
              <a:buFont typeface="Arial" panose="020B0604020202020204" pitchFamily="34" charset="0"/>
              <a:buChar char="•"/>
            </a:pPr>
            <a:endParaRPr lang="en-US" sz="1600">
              <a:latin typeface="Times New Roman"/>
            </a:endParaRPr>
          </a:p>
          <a:p>
            <a:pPr marL="285750" indent="-285750">
              <a:buFont typeface="Arial" panose="020B0604020202020204" pitchFamily="34" charset="0"/>
              <a:buChar char="•"/>
            </a:pPr>
            <a:r>
              <a:rPr lang="en-US" sz="1600">
                <a:latin typeface="Times New Roman"/>
              </a:rPr>
              <a:t>To cipher a given text we need an integer value(shift) </a:t>
            </a:r>
          </a:p>
          <a:p>
            <a:pPr marL="0" indent="0">
              <a:buNone/>
            </a:pPr>
            <a:r>
              <a:rPr lang="en-US" sz="1600">
                <a:latin typeface="Times New Roman"/>
              </a:rPr>
              <a:t>     Shift </a:t>
            </a:r>
            <a:r>
              <a:rPr lang="en-US" sz="1600">
                <a:latin typeface="Times New Roman"/>
                <a:sym typeface="Wingdings" panose="05000000000000000000" pitchFamily="2" charset="2"/>
              </a:rPr>
              <a:t></a:t>
            </a:r>
            <a:r>
              <a:rPr lang="en-US" sz="1600">
                <a:latin typeface="Times New Roman"/>
              </a:rPr>
              <a:t> No. of position each letter of the text has been moved down. </a:t>
            </a:r>
            <a:endParaRPr lang="en-IN" sz="1600">
              <a:latin typeface="Times New Roman"/>
            </a:endParaRPr>
          </a:p>
        </p:txBody>
      </p:sp>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663338" y="1031644"/>
            <a:ext cx="3636300" cy="513000"/>
          </a:xfrm>
        </p:spPr>
        <p:txBody>
          <a:bodyPr/>
          <a:lstStyle/>
          <a:p>
            <a:r>
              <a:rPr lang="en-IN" sz="2400" b="0">
                <a:solidFill>
                  <a:schemeClr val="bg2">
                    <a:lumMod val="60000"/>
                    <a:lumOff val="40000"/>
                  </a:schemeClr>
                </a:solidFill>
                <a:latin typeface="Times New Roman"/>
              </a:rPr>
              <a:t>Caesar </a:t>
            </a:r>
            <a:r>
              <a:rPr lang="en-IN" sz="2400" b="0">
                <a:solidFill>
                  <a:schemeClr val="bg1"/>
                </a:solidFill>
                <a:latin typeface="Times New Roman"/>
              </a:rPr>
              <a:t>Cipher</a:t>
            </a:r>
            <a:endParaRPr lang="en-US" sz="2400" b="0">
              <a:solidFill>
                <a:schemeClr val="bg1"/>
              </a:solidFill>
              <a:latin typeface="Times New Roman"/>
            </a:endParaRPr>
          </a:p>
        </p:txBody>
      </p:sp>
      <p:pic>
        <p:nvPicPr>
          <p:cNvPr id="3" name="Picture 4" descr="Diagram&#10;&#10;Description automatically generated">
            <a:extLst>
              <a:ext uri="{FF2B5EF4-FFF2-40B4-BE49-F238E27FC236}">
                <a16:creationId xmlns:a16="http://schemas.microsoft.com/office/drawing/2014/main" id="{AF5D84C1-EBE9-FCCA-F3B4-86974D7668FA}"/>
              </a:ext>
            </a:extLst>
          </p:cNvPr>
          <p:cNvPicPr>
            <a:picLocks noChangeAspect="1"/>
          </p:cNvPicPr>
          <p:nvPr/>
        </p:nvPicPr>
        <p:blipFill>
          <a:blip r:embed="rId2"/>
          <a:stretch>
            <a:fillRect/>
          </a:stretch>
        </p:blipFill>
        <p:spPr>
          <a:xfrm>
            <a:off x="5811838" y="533464"/>
            <a:ext cx="2743200" cy="1155573"/>
          </a:xfrm>
          <a:prstGeom prst="rect">
            <a:avLst/>
          </a:prstGeom>
        </p:spPr>
      </p:pic>
      <p:sp>
        <p:nvSpPr>
          <p:cNvPr id="5" name="TextBox 4">
            <a:extLst>
              <a:ext uri="{FF2B5EF4-FFF2-40B4-BE49-F238E27FC236}">
                <a16:creationId xmlns:a16="http://schemas.microsoft.com/office/drawing/2014/main" id="{871F3C19-0925-DFE7-2D3C-632B0BC5ED28}"/>
              </a:ext>
            </a:extLst>
          </p:cNvPr>
          <p:cNvSpPr txBox="1"/>
          <p:nvPr/>
        </p:nvSpPr>
        <p:spPr>
          <a:xfrm>
            <a:off x="6311900" y="1731963"/>
            <a:ext cx="205263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i="1">
                <a:solidFill>
                  <a:schemeClr val="bg1"/>
                </a:solidFill>
                <a:latin typeface="Soleil"/>
              </a:rPr>
              <a:t>A </a:t>
            </a:r>
            <a:r>
              <a:rPr lang="en-US" sz="1050" b="1" i="1">
                <a:solidFill>
                  <a:schemeClr val="bg1"/>
                </a:solidFill>
                <a:latin typeface="Soleil"/>
              </a:rPr>
              <a:t>Caesar Cipher</a:t>
            </a:r>
            <a:r>
              <a:rPr lang="en-US" sz="1050" i="1">
                <a:solidFill>
                  <a:schemeClr val="bg1"/>
                </a:solidFill>
                <a:latin typeface="Soleil"/>
              </a:rPr>
              <a:t> with a shift of 3.</a:t>
            </a:r>
            <a:endParaRPr lang="en-US" sz="1050">
              <a:solidFill>
                <a:schemeClr val="bg1"/>
              </a:solidFill>
            </a:endParaRPr>
          </a:p>
        </p:txBody>
      </p:sp>
    </p:spTree>
    <p:extLst>
      <p:ext uri="{BB962C8B-B14F-4D97-AF65-F5344CB8AC3E}">
        <p14:creationId xmlns:p14="http://schemas.microsoft.com/office/powerpoint/2010/main" val="4224284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DC0A28-19F2-51F5-5E2C-02DE4D3FA658}"/>
              </a:ext>
            </a:extLst>
          </p:cNvPr>
          <p:cNvSpPr>
            <a:spLocks noGrp="1"/>
          </p:cNvSpPr>
          <p:nvPr>
            <p:ph type="subTitle" idx="1"/>
          </p:nvPr>
        </p:nvSpPr>
        <p:spPr>
          <a:xfrm>
            <a:off x="429182" y="1154463"/>
            <a:ext cx="7482366" cy="1973100"/>
          </a:xfrm>
        </p:spPr>
        <p:txBody>
          <a:bodyPr/>
          <a:lstStyle/>
          <a:p>
            <a:pPr marL="285750" indent="-285750">
              <a:buFont typeface="Arial" panose="020B0604020202020204" pitchFamily="34" charset="0"/>
              <a:buChar char="•"/>
            </a:pPr>
            <a:r>
              <a:rPr lang="en-US" sz="1600">
                <a:latin typeface="Times New Roman"/>
              </a:rPr>
              <a:t>The encryption can be </a:t>
            </a:r>
            <a:r>
              <a:rPr lang="en-US" sz="1600" b="1">
                <a:latin typeface="Times New Roman"/>
              </a:rPr>
              <a:t>represented using modular arithmetic </a:t>
            </a:r>
            <a:r>
              <a:rPr lang="en-US" sz="1600">
                <a:latin typeface="Times New Roman"/>
              </a:rPr>
              <a:t>by first transforming the letters into numbers, according to the scheme, </a:t>
            </a:r>
          </a:p>
          <a:p>
            <a:pPr marL="0" indent="0">
              <a:buNone/>
            </a:pPr>
            <a:endParaRPr lang="en-US" sz="1600">
              <a:latin typeface="Times New Roman"/>
            </a:endParaRPr>
          </a:p>
          <a:p>
            <a:pPr marL="0" indent="0">
              <a:buNone/>
            </a:pPr>
            <a:endParaRPr lang="en-US" sz="1600">
              <a:latin typeface="Times New Roman"/>
            </a:endParaRPr>
          </a:p>
          <a:p>
            <a:pPr marL="0" indent="0">
              <a:buNone/>
            </a:pPr>
            <a:endParaRPr lang="en-US" sz="1600">
              <a:latin typeface="Times New Roman"/>
            </a:endParaRPr>
          </a:p>
          <a:p>
            <a:pPr marL="285750" indent="-285750">
              <a:buFont typeface="Arial" panose="020B0604020202020204" pitchFamily="34" charset="0"/>
              <a:buChar char="•"/>
            </a:pPr>
            <a:r>
              <a:rPr lang="en-US" sz="1600">
                <a:latin typeface="Times New Roman"/>
              </a:rPr>
              <a:t>Encryption of a letter by a shift ’n’ </a:t>
            </a:r>
          </a:p>
          <a:p>
            <a:pPr marL="0" indent="0">
              <a:buNone/>
            </a:pPr>
            <a:r>
              <a:rPr lang="en-US" sz="2400">
                <a:latin typeface="Times New Roman"/>
              </a:rPr>
              <a:t>	</a:t>
            </a:r>
          </a:p>
          <a:p>
            <a:pPr marL="0" indent="0">
              <a:buFont typeface="Arial" panose="020B0604020202020204" pitchFamily="34" charset="0"/>
              <a:buNone/>
            </a:pPr>
            <a:endParaRPr lang="en-US" sz="2400">
              <a:latin typeface="Times New Roman"/>
            </a:endParaRPr>
          </a:p>
          <a:p>
            <a:pPr marL="285750" indent="-285750">
              <a:buFont typeface="Arial" panose="020B0604020202020204" pitchFamily="34" charset="0"/>
              <a:buChar char="•"/>
            </a:pPr>
            <a:r>
              <a:rPr lang="en-US" sz="1600">
                <a:latin typeface="Times New Roman"/>
              </a:rPr>
              <a:t>The Decryption of a letter by a shift ‘n’</a:t>
            </a:r>
          </a:p>
          <a:p>
            <a:pPr marL="285750" indent="-285750">
              <a:buFont typeface="Arial" panose="020B0604020202020204" pitchFamily="34" charset="0"/>
              <a:buChar char="•"/>
            </a:pPr>
            <a:endParaRPr lang="en-IN" sz="1600">
              <a:latin typeface="Times New Roman"/>
            </a:endParaRPr>
          </a:p>
          <a:p>
            <a:pPr marL="285750" indent="-285750">
              <a:buFont typeface="Arial" panose="020B0604020202020204" pitchFamily="34" charset="0"/>
              <a:buChar char="•"/>
            </a:pPr>
            <a:endParaRPr lang="en-IN" sz="1600">
              <a:latin typeface="Times New Roman"/>
            </a:endParaRPr>
          </a:p>
        </p:txBody>
      </p:sp>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429182" y="478996"/>
            <a:ext cx="3636300" cy="513000"/>
          </a:xfrm>
        </p:spPr>
        <p:txBody>
          <a:bodyPr/>
          <a:lstStyle/>
          <a:p>
            <a:r>
              <a:rPr lang="en-IN" sz="2400" b="0">
                <a:solidFill>
                  <a:schemeClr val="bg2">
                    <a:lumMod val="60000"/>
                    <a:lumOff val="40000"/>
                  </a:schemeClr>
                </a:solidFill>
                <a:latin typeface="Times New Roman"/>
              </a:rPr>
              <a:t>Caesar </a:t>
            </a:r>
            <a:r>
              <a:rPr lang="en-IN" sz="2400" b="0">
                <a:solidFill>
                  <a:schemeClr val="bg1"/>
                </a:solidFill>
                <a:latin typeface="Times New Roman"/>
              </a:rPr>
              <a:t>Cipher</a:t>
            </a:r>
            <a:endParaRPr lang="en-US" sz="2400" b="0">
              <a:solidFill>
                <a:schemeClr val="bg1"/>
              </a:solidFill>
              <a:latin typeface="Times New Roman"/>
            </a:endParaRPr>
          </a:p>
        </p:txBody>
      </p:sp>
      <p:pic>
        <p:nvPicPr>
          <p:cNvPr id="3" name="Picture 2" descr="3: Encoding of the letters in The Caesar Cipher [6]. | Download Scientific  Diagram">
            <a:extLst>
              <a:ext uri="{FF2B5EF4-FFF2-40B4-BE49-F238E27FC236}">
                <a16:creationId xmlns:a16="http://schemas.microsoft.com/office/drawing/2014/main" id="{7FF41B7E-2E8D-4C61-A20C-836CB89BC3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6767"/>
          <a:stretch/>
        </p:blipFill>
        <p:spPr bwMode="auto">
          <a:xfrm>
            <a:off x="902066" y="1891597"/>
            <a:ext cx="3296880" cy="5033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3: Encoding of the letters in The Caesar Cipher [6]. | Download Scientific  Diagram">
            <a:extLst>
              <a:ext uri="{FF2B5EF4-FFF2-40B4-BE49-F238E27FC236}">
                <a16:creationId xmlns:a16="http://schemas.microsoft.com/office/drawing/2014/main" id="{38D6E2A9-2CB5-487E-8059-C6C407DF4A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670"/>
          <a:stretch/>
        </p:blipFill>
        <p:spPr bwMode="auto">
          <a:xfrm>
            <a:off x="4383077" y="1891597"/>
            <a:ext cx="3492752" cy="5041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ntroduction to Cryptography Basic Principles">
            <a:extLst>
              <a:ext uri="{FF2B5EF4-FFF2-40B4-BE49-F238E27FC236}">
                <a16:creationId xmlns:a16="http://schemas.microsoft.com/office/drawing/2014/main" id="{58A7D20A-9F99-4A82-AE4B-4DC95512B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2731" y="3002841"/>
            <a:ext cx="3263154" cy="9866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D45A472-5C4F-2538-C2CD-DD3D3DC11E19}"/>
              </a:ext>
            </a:extLst>
          </p:cNvPr>
          <p:cNvSpPr/>
          <p:nvPr/>
        </p:nvSpPr>
        <p:spPr>
          <a:xfrm>
            <a:off x="803672" y="2828478"/>
            <a:ext cx="2580679"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a:extLst>
              <a:ext uri="{FF2B5EF4-FFF2-40B4-BE49-F238E27FC236}">
                <a16:creationId xmlns:a16="http://schemas.microsoft.com/office/drawing/2014/main" id="{A0C88233-072B-DD57-03E0-0959E548271B}"/>
              </a:ext>
            </a:extLst>
          </p:cNvPr>
          <p:cNvPicPr>
            <a:picLocks noChangeAspect="1"/>
          </p:cNvPicPr>
          <p:nvPr/>
        </p:nvPicPr>
        <p:blipFill>
          <a:blip r:embed="rId4"/>
          <a:stretch>
            <a:fillRect/>
          </a:stretch>
        </p:blipFill>
        <p:spPr>
          <a:xfrm>
            <a:off x="870347" y="2831306"/>
            <a:ext cx="2438400" cy="409575"/>
          </a:xfrm>
          <a:prstGeom prst="rect">
            <a:avLst/>
          </a:prstGeom>
        </p:spPr>
      </p:pic>
      <p:sp>
        <p:nvSpPr>
          <p:cNvPr id="8" name="Rectangle 7">
            <a:extLst>
              <a:ext uri="{FF2B5EF4-FFF2-40B4-BE49-F238E27FC236}">
                <a16:creationId xmlns:a16="http://schemas.microsoft.com/office/drawing/2014/main" id="{8D6A18B9-09AF-091B-7460-111E2F49FF08}"/>
              </a:ext>
            </a:extLst>
          </p:cNvPr>
          <p:cNvSpPr/>
          <p:nvPr/>
        </p:nvSpPr>
        <p:spPr>
          <a:xfrm>
            <a:off x="801439" y="3783955"/>
            <a:ext cx="2616398" cy="428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a:extLst>
              <a:ext uri="{FF2B5EF4-FFF2-40B4-BE49-F238E27FC236}">
                <a16:creationId xmlns:a16="http://schemas.microsoft.com/office/drawing/2014/main" id="{69E35292-BD3F-E28C-BA3B-BDE671B7C4DF}"/>
              </a:ext>
            </a:extLst>
          </p:cNvPr>
          <p:cNvPicPr>
            <a:picLocks noChangeAspect="1"/>
          </p:cNvPicPr>
          <p:nvPr/>
        </p:nvPicPr>
        <p:blipFill>
          <a:blip r:embed="rId5"/>
          <a:stretch>
            <a:fillRect/>
          </a:stretch>
        </p:blipFill>
        <p:spPr>
          <a:xfrm>
            <a:off x="888206" y="3810000"/>
            <a:ext cx="2438400" cy="381000"/>
          </a:xfrm>
          <a:prstGeom prst="rect">
            <a:avLst/>
          </a:prstGeom>
        </p:spPr>
      </p:pic>
    </p:spTree>
    <p:extLst>
      <p:ext uri="{BB962C8B-B14F-4D97-AF65-F5344CB8AC3E}">
        <p14:creationId xmlns:p14="http://schemas.microsoft.com/office/powerpoint/2010/main" val="3310548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DC0A28-19F2-51F5-5E2C-02DE4D3FA658}"/>
              </a:ext>
            </a:extLst>
          </p:cNvPr>
          <p:cNvSpPr>
            <a:spLocks noGrp="1"/>
          </p:cNvSpPr>
          <p:nvPr>
            <p:ph type="subTitle" idx="1"/>
          </p:nvPr>
        </p:nvSpPr>
        <p:spPr>
          <a:xfrm>
            <a:off x="429182" y="1154463"/>
            <a:ext cx="8588922" cy="3375060"/>
          </a:xfrm>
        </p:spPr>
        <p:txBody>
          <a:bodyPr/>
          <a:lstStyle/>
          <a:p>
            <a:pPr marL="285750" indent="-285750">
              <a:buFont typeface="Arial" panose="020B0604020202020204" pitchFamily="34" charset="0"/>
              <a:buChar char="•"/>
            </a:pPr>
            <a:r>
              <a:rPr lang="en-IN" sz="1800">
                <a:latin typeface="Times New Roman"/>
              </a:rPr>
              <a:t>The entire system cannot be done using a single-tape Turing machine.</a:t>
            </a:r>
          </a:p>
          <a:p>
            <a:pPr marL="0" indent="0">
              <a:buNone/>
            </a:pPr>
            <a:endParaRPr lang="en-IN" sz="1800">
              <a:latin typeface="Times New Roman"/>
            </a:endParaRPr>
          </a:p>
          <a:p>
            <a:pPr marL="285750" indent="-285750">
              <a:buFont typeface="Arial" panose="020B0604020202020204" pitchFamily="34" charset="0"/>
              <a:buChar char="•"/>
            </a:pPr>
            <a:r>
              <a:rPr lang="en-IN" sz="1800">
                <a:latin typeface="Times New Roman"/>
              </a:rPr>
              <a:t>So, the steps involved in </a:t>
            </a:r>
            <a:r>
              <a:rPr lang="en-IN" sz="1800" b="1">
                <a:latin typeface="Times New Roman"/>
              </a:rPr>
              <a:t>encryption is done in different Turing machines </a:t>
            </a:r>
            <a:r>
              <a:rPr lang="en-IN" sz="1800">
                <a:latin typeface="Times New Roman"/>
              </a:rPr>
              <a:t>and then </a:t>
            </a:r>
            <a:r>
              <a:rPr lang="en-IN" sz="1800" b="1">
                <a:latin typeface="Times New Roman"/>
              </a:rPr>
              <a:t>combined all </a:t>
            </a:r>
            <a:r>
              <a:rPr lang="en-IN" sz="1800">
                <a:latin typeface="Times New Roman"/>
              </a:rPr>
              <a:t>of them together to achieve the encryption.</a:t>
            </a:r>
          </a:p>
          <a:p>
            <a:pPr marL="285750" indent="-285750">
              <a:buFont typeface="Arial" panose="020B0604020202020204" pitchFamily="34" charset="0"/>
              <a:buChar char="•"/>
            </a:pPr>
            <a:endParaRPr lang="en-IN" sz="1800">
              <a:latin typeface="Times New Roman"/>
            </a:endParaRPr>
          </a:p>
          <a:p>
            <a:pPr marL="285750" indent="-285750">
              <a:buFont typeface="Arial"/>
              <a:buChar char="•"/>
            </a:pPr>
            <a:r>
              <a:rPr lang="en-IN" sz="1800">
                <a:latin typeface="Times New Roman"/>
              </a:rPr>
              <a:t>The following are the Turing Machines designed:</a:t>
            </a:r>
          </a:p>
          <a:p>
            <a:pPr marL="285750" indent="-285750">
              <a:buClr>
                <a:srgbClr val="DE96C1"/>
              </a:buClr>
              <a:buFont typeface="Arial"/>
              <a:buChar char="•"/>
            </a:pPr>
            <a:endParaRPr lang="en-IN" sz="1800">
              <a:latin typeface="Times New Roman"/>
            </a:endParaRPr>
          </a:p>
          <a:p>
            <a:pPr marL="800100" lvl="1" indent="-342900">
              <a:buAutoNum type="romanLcPeriod"/>
            </a:pPr>
            <a:r>
              <a:rPr lang="en-IN" sz="1800">
                <a:latin typeface="Times New Roman"/>
              </a:rPr>
              <a:t>Turing machine for </a:t>
            </a:r>
            <a:r>
              <a:rPr lang="en-IN" sz="1800" b="1">
                <a:latin typeface="Times New Roman"/>
              </a:rPr>
              <a:t>Addition</a:t>
            </a:r>
          </a:p>
          <a:p>
            <a:pPr marL="800100" lvl="1" indent="-342900">
              <a:buAutoNum type="romanLcPeriod"/>
            </a:pPr>
            <a:r>
              <a:rPr lang="en-IN" sz="1800">
                <a:latin typeface="Times New Roman"/>
              </a:rPr>
              <a:t>Turing machine for </a:t>
            </a:r>
            <a:r>
              <a:rPr lang="en-IN" sz="1800" b="1">
                <a:latin typeface="Times New Roman"/>
              </a:rPr>
              <a:t>Subtraction</a:t>
            </a:r>
          </a:p>
          <a:p>
            <a:pPr marL="800100" lvl="1" indent="-342900">
              <a:buAutoNum type="romanLcPeriod"/>
            </a:pPr>
            <a:r>
              <a:rPr lang="en-IN" sz="1800">
                <a:latin typeface="Times New Roman"/>
              </a:rPr>
              <a:t>Turing machine for </a:t>
            </a:r>
            <a:r>
              <a:rPr lang="en-IN" sz="1800" b="1">
                <a:latin typeface="Times New Roman"/>
              </a:rPr>
              <a:t>Modulus</a:t>
            </a:r>
          </a:p>
          <a:p>
            <a:pPr marL="285750" indent="-285750">
              <a:buFont typeface="Arial" panose="020B0604020202020204" pitchFamily="34" charset="0"/>
              <a:buChar char="•"/>
            </a:pPr>
            <a:endParaRPr lang="en-IN" sz="1800">
              <a:latin typeface="Times New Roman"/>
            </a:endParaRPr>
          </a:p>
        </p:txBody>
      </p:sp>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429182" y="478996"/>
            <a:ext cx="3636300" cy="513000"/>
          </a:xfrm>
        </p:spPr>
        <p:txBody>
          <a:bodyPr/>
          <a:lstStyle/>
          <a:p>
            <a:r>
              <a:rPr lang="en-IN" sz="2400" b="0">
                <a:solidFill>
                  <a:schemeClr val="bg2">
                    <a:lumMod val="60000"/>
                    <a:lumOff val="40000"/>
                  </a:schemeClr>
                </a:solidFill>
                <a:latin typeface="Times New Roman"/>
              </a:rPr>
              <a:t>Caesar </a:t>
            </a:r>
            <a:r>
              <a:rPr lang="en-IN" sz="2400" b="0">
                <a:solidFill>
                  <a:schemeClr val="bg1"/>
                </a:solidFill>
                <a:latin typeface="Times New Roman"/>
              </a:rPr>
              <a:t>Cipher</a:t>
            </a:r>
            <a:endParaRPr lang="en-US" sz="2400" b="0">
              <a:solidFill>
                <a:schemeClr val="bg1"/>
              </a:solidFill>
              <a:latin typeface="Times New Roman"/>
            </a:endParaRPr>
          </a:p>
        </p:txBody>
      </p:sp>
    </p:spTree>
    <p:extLst>
      <p:ext uri="{BB962C8B-B14F-4D97-AF65-F5344CB8AC3E}">
        <p14:creationId xmlns:p14="http://schemas.microsoft.com/office/powerpoint/2010/main" val="223922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116642" y="443277"/>
            <a:ext cx="5726453" cy="513000"/>
          </a:xfrm>
        </p:spPr>
        <p:txBody>
          <a:bodyPr/>
          <a:lstStyle/>
          <a:p>
            <a:r>
              <a:rPr lang="en-IN" sz="2400" b="0">
                <a:latin typeface="Times New Roman"/>
              </a:rPr>
              <a:t>Turing Machine for </a:t>
            </a:r>
            <a:r>
              <a:rPr lang="en-IN" sz="2400" b="0">
                <a:solidFill>
                  <a:schemeClr val="bg2"/>
                </a:solidFill>
                <a:latin typeface="Times New Roman"/>
              </a:rPr>
              <a:t>addition</a:t>
            </a:r>
            <a:endParaRPr lang="en-US" sz="2400" b="0">
              <a:solidFill>
                <a:schemeClr val="bg2"/>
              </a:solidFill>
              <a:latin typeface="Times New Roman"/>
            </a:endParaRPr>
          </a:p>
        </p:txBody>
      </p:sp>
      <p:pic>
        <p:nvPicPr>
          <p:cNvPr id="6" name="Picture 5">
            <a:extLst>
              <a:ext uri="{FF2B5EF4-FFF2-40B4-BE49-F238E27FC236}">
                <a16:creationId xmlns:a16="http://schemas.microsoft.com/office/drawing/2014/main" id="{18BEFD21-FBDF-4075-81C3-841524E606B1}"/>
              </a:ext>
            </a:extLst>
          </p:cNvPr>
          <p:cNvPicPr>
            <a:picLocks noChangeAspect="1"/>
          </p:cNvPicPr>
          <p:nvPr/>
        </p:nvPicPr>
        <p:blipFill>
          <a:blip r:embed="rId2"/>
          <a:stretch>
            <a:fillRect/>
          </a:stretch>
        </p:blipFill>
        <p:spPr>
          <a:xfrm>
            <a:off x="5610051" y="953302"/>
            <a:ext cx="3214228" cy="2553504"/>
          </a:xfrm>
          <a:prstGeom prst="rect">
            <a:avLst/>
          </a:prstGeom>
        </p:spPr>
      </p:pic>
      <p:pic>
        <p:nvPicPr>
          <p:cNvPr id="2052" name="Picture 4">
            <a:extLst>
              <a:ext uri="{FF2B5EF4-FFF2-40B4-BE49-F238E27FC236}">
                <a16:creationId xmlns:a16="http://schemas.microsoft.com/office/drawing/2014/main" id="{FC0E529D-EC09-3E3C-1019-E45EDEA0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622" y="2286802"/>
            <a:ext cx="4451235" cy="14349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142728-A63A-4E9D-68B0-1EE1B920C2DD}"/>
              </a:ext>
            </a:extLst>
          </p:cNvPr>
          <p:cNvSpPr txBox="1"/>
          <p:nvPr/>
        </p:nvSpPr>
        <p:spPr>
          <a:xfrm>
            <a:off x="454025" y="1335088"/>
            <a:ext cx="49657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rPr>
              <a:t>The addition Turing machine is used to shift the letters of the plaintext a certain number of positions down the alphabet during the encryption process. </a:t>
            </a:r>
          </a:p>
          <a:p>
            <a:endParaRPr lang="en-US">
              <a:solidFill>
                <a:schemeClr val="bg1"/>
              </a:solidFill>
              <a:latin typeface="Times New Roman"/>
            </a:endParaRPr>
          </a:p>
        </p:txBody>
      </p:sp>
      <p:cxnSp>
        <p:nvCxnSpPr>
          <p:cNvPr id="3" name="Straight Arrow Connector 2">
            <a:extLst>
              <a:ext uri="{FF2B5EF4-FFF2-40B4-BE49-F238E27FC236}">
                <a16:creationId xmlns:a16="http://schemas.microsoft.com/office/drawing/2014/main" id="{75E952E8-262C-C5C1-AE83-A57F7E16F28E}"/>
              </a:ext>
            </a:extLst>
          </p:cNvPr>
          <p:cNvCxnSpPr/>
          <p:nvPr/>
        </p:nvCxnSpPr>
        <p:spPr>
          <a:xfrm>
            <a:off x="7154863" y="479425"/>
            <a:ext cx="17463" cy="59690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26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214868" y="451215"/>
            <a:ext cx="5726453" cy="513000"/>
          </a:xfrm>
        </p:spPr>
        <p:txBody>
          <a:bodyPr/>
          <a:lstStyle/>
          <a:p>
            <a:r>
              <a:rPr lang="en-IN" sz="2400" b="0">
                <a:latin typeface="Times New Roman"/>
              </a:rPr>
              <a:t>Turing Machine for </a:t>
            </a:r>
            <a:r>
              <a:rPr lang="en-US" sz="2400" b="0">
                <a:solidFill>
                  <a:schemeClr val="bg2"/>
                </a:solidFill>
                <a:latin typeface="Times New Roman"/>
              </a:rPr>
              <a:t>subtraction</a:t>
            </a:r>
          </a:p>
        </p:txBody>
      </p:sp>
      <p:pic>
        <p:nvPicPr>
          <p:cNvPr id="3" name="Picture 2">
            <a:extLst>
              <a:ext uri="{FF2B5EF4-FFF2-40B4-BE49-F238E27FC236}">
                <a16:creationId xmlns:a16="http://schemas.microsoft.com/office/drawing/2014/main" id="{9126D520-95D0-E19D-45AE-574AA7644B15}"/>
              </a:ext>
            </a:extLst>
          </p:cNvPr>
          <p:cNvPicPr/>
          <p:nvPr/>
        </p:nvPicPr>
        <p:blipFill>
          <a:blip r:embed="rId2"/>
          <a:stretch>
            <a:fillRect/>
          </a:stretch>
        </p:blipFill>
        <p:spPr>
          <a:xfrm>
            <a:off x="5488110" y="1029791"/>
            <a:ext cx="3419610" cy="2679660"/>
          </a:xfrm>
          <a:prstGeom prst="rect">
            <a:avLst/>
          </a:prstGeom>
        </p:spPr>
      </p:pic>
      <p:sp>
        <p:nvSpPr>
          <p:cNvPr id="2" name="TextBox 1">
            <a:extLst>
              <a:ext uri="{FF2B5EF4-FFF2-40B4-BE49-F238E27FC236}">
                <a16:creationId xmlns:a16="http://schemas.microsoft.com/office/drawing/2014/main" id="{D0369794-DE8E-FDD0-AC7E-67DE75FBB204}"/>
              </a:ext>
            </a:extLst>
          </p:cNvPr>
          <p:cNvSpPr txBox="1"/>
          <p:nvPr/>
        </p:nvSpPr>
        <p:spPr>
          <a:xfrm>
            <a:off x="382588" y="1208087"/>
            <a:ext cx="4902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rPr>
              <a:t>The subtraction Turing machine is used to shift the letters of the ciphertext a certain number of positions up the alphabet during the decryption process. </a:t>
            </a:r>
          </a:p>
        </p:txBody>
      </p:sp>
      <p:cxnSp>
        <p:nvCxnSpPr>
          <p:cNvPr id="6" name="Straight Arrow Connector 5">
            <a:extLst>
              <a:ext uri="{FF2B5EF4-FFF2-40B4-BE49-F238E27FC236}">
                <a16:creationId xmlns:a16="http://schemas.microsoft.com/office/drawing/2014/main" id="{68FCB499-0947-4A2F-2371-BE4ADD675917}"/>
              </a:ext>
            </a:extLst>
          </p:cNvPr>
          <p:cNvCxnSpPr/>
          <p:nvPr/>
        </p:nvCxnSpPr>
        <p:spPr>
          <a:xfrm>
            <a:off x="4513836" y="2515936"/>
            <a:ext cx="1119551" cy="5862"/>
          </a:xfrm>
          <a:prstGeom prst="straightConnector1">
            <a:avLst/>
          </a:prstGeom>
          <a:ln>
            <a:solidFill>
              <a:srgbClr val="000000"/>
            </a:solidFill>
            <a:tailEnd type="triangle"/>
          </a:ln>
        </p:spPr>
        <p:style>
          <a:lnRef idx="1">
            <a:schemeClr val="dk1"/>
          </a:lnRef>
          <a:fillRef idx="0">
            <a:schemeClr val="dk1"/>
          </a:fillRef>
          <a:effectRef idx="0">
            <a:schemeClr val="dk1"/>
          </a:effectRef>
          <a:fontRef idx="minor">
            <a:schemeClr val="tx1"/>
          </a:fontRef>
        </p:style>
      </p:cxnSp>
      <p:pic>
        <p:nvPicPr>
          <p:cNvPr id="7" name="Picture 7">
            <a:extLst>
              <a:ext uri="{FF2B5EF4-FFF2-40B4-BE49-F238E27FC236}">
                <a16:creationId xmlns:a16="http://schemas.microsoft.com/office/drawing/2014/main" id="{47C99E15-47C1-D211-B395-5CA55703AB4E}"/>
              </a:ext>
            </a:extLst>
          </p:cNvPr>
          <p:cNvPicPr>
            <a:picLocks noChangeAspect="1"/>
          </p:cNvPicPr>
          <p:nvPr/>
        </p:nvPicPr>
        <p:blipFill>
          <a:blip r:embed="rId3"/>
          <a:stretch>
            <a:fillRect/>
          </a:stretch>
        </p:blipFill>
        <p:spPr>
          <a:xfrm>
            <a:off x="562708" y="2304595"/>
            <a:ext cx="4457699" cy="1435521"/>
          </a:xfrm>
          <a:prstGeom prst="rect">
            <a:avLst/>
          </a:prstGeom>
        </p:spPr>
      </p:pic>
    </p:spTree>
    <p:extLst>
      <p:ext uri="{BB962C8B-B14F-4D97-AF65-F5344CB8AC3E}">
        <p14:creationId xmlns:p14="http://schemas.microsoft.com/office/powerpoint/2010/main" val="296972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205939" y="250792"/>
            <a:ext cx="5726453" cy="513000"/>
          </a:xfrm>
        </p:spPr>
        <p:txBody>
          <a:bodyPr/>
          <a:lstStyle/>
          <a:p>
            <a:r>
              <a:rPr lang="en-IN" sz="2400" b="0">
                <a:latin typeface="Times New Roman"/>
              </a:rPr>
              <a:t>Turing Machine for </a:t>
            </a:r>
            <a:r>
              <a:rPr lang="en-US" sz="2400" b="0">
                <a:solidFill>
                  <a:schemeClr val="bg2"/>
                </a:solidFill>
                <a:latin typeface="Times New Roman"/>
              </a:rPr>
              <a:t>Modulus</a:t>
            </a:r>
          </a:p>
        </p:txBody>
      </p:sp>
      <p:pic>
        <p:nvPicPr>
          <p:cNvPr id="2" name="Picture 1">
            <a:extLst>
              <a:ext uri="{FF2B5EF4-FFF2-40B4-BE49-F238E27FC236}">
                <a16:creationId xmlns:a16="http://schemas.microsoft.com/office/drawing/2014/main" id="{76666089-B67F-8AFD-A318-8A985AAA424A}"/>
              </a:ext>
            </a:extLst>
          </p:cNvPr>
          <p:cNvPicPr/>
          <p:nvPr/>
        </p:nvPicPr>
        <p:blipFill>
          <a:blip r:embed="rId2"/>
          <a:stretch>
            <a:fillRect/>
          </a:stretch>
        </p:blipFill>
        <p:spPr>
          <a:xfrm>
            <a:off x="5622253" y="1174650"/>
            <a:ext cx="3214228" cy="2563575"/>
          </a:xfrm>
          <a:prstGeom prst="rect">
            <a:avLst/>
          </a:prstGeom>
        </p:spPr>
      </p:pic>
      <p:pic>
        <p:nvPicPr>
          <p:cNvPr id="4098" name="Picture 2">
            <a:extLst>
              <a:ext uri="{FF2B5EF4-FFF2-40B4-BE49-F238E27FC236}">
                <a16:creationId xmlns:a16="http://schemas.microsoft.com/office/drawing/2014/main" id="{76C25201-98E9-562E-A72A-04CD10A517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64" y="3086595"/>
            <a:ext cx="4060653" cy="1859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A51B5B-C455-233B-E968-DDED8756B369}"/>
              </a:ext>
            </a:extLst>
          </p:cNvPr>
          <p:cNvSpPr txBox="1"/>
          <p:nvPr/>
        </p:nvSpPr>
        <p:spPr>
          <a:xfrm>
            <a:off x="382588" y="930275"/>
            <a:ext cx="523557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Times New Roman"/>
              </a:rPr>
              <a:t>The modulus Turing machine is used to ensure that the shift value remains within the range of valid ASCII values for letters (i.e., from 65 to 90 for uppercase letters and from 97 to 122 for lowercase letters). </a:t>
            </a:r>
          </a:p>
          <a:p>
            <a:endParaRPr lang="en-US">
              <a:solidFill>
                <a:schemeClr val="bg1"/>
              </a:solidFill>
              <a:latin typeface="Times New Roman"/>
            </a:endParaRPr>
          </a:p>
          <a:p>
            <a:r>
              <a:rPr lang="en-US">
                <a:solidFill>
                  <a:schemeClr val="bg1"/>
                </a:solidFill>
                <a:latin typeface="Times New Roman"/>
              </a:rPr>
              <a:t>This is necessary because the Caesar cipher wraps around the alphabet, so if the shift value is greater than 26 (the number of letters in the alphabet), we need to take the remainder after dividing the shift value by 26 to get a value that is within the valid range.</a:t>
            </a:r>
          </a:p>
          <a:p>
            <a:endParaRPr lang="en-US">
              <a:solidFill>
                <a:schemeClr val="bg1"/>
              </a:solidFill>
              <a:latin typeface="Times New Roman"/>
            </a:endParaRPr>
          </a:p>
        </p:txBody>
      </p:sp>
    </p:spTree>
    <p:extLst>
      <p:ext uri="{BB962C8B-B14F-4D97-AF65-F5344CB8AC3E}">
        <p14:creationId xmlns:p14="http://schemas.microsoft.com/office/powerpoint/2010/main" val="1200443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8"/>
          <p:cNvSpPr txBox="1">
            <a:spLocks noGrp="1"/>
          </p:cNvSpPr>
          <p:nvPr>
            <p:ph type="title"/>
          </p:nvPr>
        </p:nvSpPr>
        <p:spPr>
          <a:xfrm>
            <a:off x="697802" y="539250"/>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Times New Roman"/>
              </a:rPr>
              <a:t>TEAM</a:t>
            </a:r>
            <a:r>
              <a:rPr lang="en" b="0">
                <a:solidFill>
                  <a:srgbClr val="A9859A"/>
                </a:solidFill>
                <a:latin typeface="Times New Roman"/>
              </a:rPr>
              <a:t> </a:t>
            </a:r>
            <a:r>
              <a:rPr lang="en" b="0">
                <a:solidFill>
                  <a:schemeClr val="bg2">
                    <a:lumMod val="60000"/>
                    <a:lumOff val="40000"/>
                  </a:schemeClr>
                </a:solidFill>
                <a:latin typeface="Times New Roman"/>
              </a:rPr>
              <a:t>13</a:t>
            </a:r>
            <a:endParaRPr lang="en-US" b="0">
              <a:solidFill>
                <a:schemeClr val="bg2">
                  <a:lumMod val="60000"/>
                  <a:lumOff val="40000"/>
                </a:schemeClr>
              </a:solidFill>
              <a:latin typeface="Times New Roman"/>
            </a:endParaRPr>
          </a:p>
        </p:txBody>
      </p:sp>
      <p:graphicFrame>
        <p:nvGraphicFramePr>
          <p:cNvPr id="635" name="Google Shape;635;p68"/>
          <p:cNvGraphicFramePr/>
          <p:nvPr>
            <p:extLst>
              <p:ext uri="{D42A27DB-BD31-4B8C-83A1-F6EECF244321}">
                <p14:modId xmlns:p14="http://schemas.microsoft.com/office/powerpoint/2010/main" val="829272010"/>
              </p:ext>
            </p:extLst>
          </p:nvPr>
        </p:nvGraphicFramePr>
        <p:xfrm>
          <a:off x="965907" y="1577165"/>
          <a:ext cx="6385188" cy="2467220"/>
        </p:xfrm>
        <a:graphic>
          <a:graphicData uri="http://schemas.openxmlformats.org/drawingml/2006/table">
            <a:tbl>
              <a:tblPr>
                <a:noFill/>
              </a:tblPr>
              <a:tblGrid>
                <a:gridCol w="656621">
                  <a:extLst>
                    <a:ext uri="{9D8B030D-6E8A-4147-A177-3AD203B41FA5}">
                      <a16:colId xmlns:a16="http://schemas.microsoft.com/office/drawing/2014/main" val="20000"/>
                    </a:ext>
                  </a:extLst>
                </a:gridCol>
                <a:gridCol w="2797968">
                  <a:extLst>
                    <a:ext uri="{9D8B030D-6E8A-4147-A177-3AD203B41FA5}">
                      <a16:colId xmlns:a16="http://schemas.microsoft.com/office/drawing/2014/main" val="20001"/>
                    </a:ext>
                  </a:extLst>
                </a:gridCol>
                <a:gridCol w="2930599">
                  <a:extLst>
                    <a:ext uri="{9D8B030D-6E8A-4147-A177-3AD203B41FA5}">
                      <a16:colId xmlns:a16="http://schemas.microsoft.com/office/drawing/2014/main" val="20002"/>
                    </a:ext>
                  </a:extLst>
                </a:gridCol>
              </a:tblGrid>
              <a:tr h="486170">
                <a:tc gridSpan="2">
                  <a:txBody>
                    <a:bodyPr/>
                    <a:lstStyle/>
                    <a:p>
                      <a:pPr marL="0" lvl="0" indent="0" algn="ctr">
                        <a:spcBef>
                          <a:spcPts val="0"/>
                        </a:spcBef>
                        <a:spcAft>
                          <a:spcPts val="0"/>
                        </a:spcAft>
                        <a:buNone/>
                      </a:pPr>
                      <a:r>
                        <a:rPr lang="en" sz="1800" b="1" i="0" u="none" strike="noStrike" noProof="0">
                          <a:solidFill>
                            <a:schemeClr val="bg2">
                              <a:lumMod val="60000"/>
                              <a:lumOff val="40000"/>
                            </a:schemeClr>
                          </a:solidFill>
                          <a:latin typeface="Times New Roman"/>
                        </a:rPr>
                        <a:t>NAME</a:t>
                      </a:r>
                      <a:endParaRPr lang="en-US">
                        <a:solidFill>
                          <a:schemeClr val="bg2">
                            <a:lumMod val="60000"/>
                            <a:lumOff val="40000"/>
                          </a:schemeClr>
                        </a:solidFill>
                      </a:endParaRPr>
                    </a:p>
                  </a:txBody>
                  <a:tcPr marL="91425" marR="91425" marT="91425" marB="91425">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tc hMerge="1">
                  <a:txBody>
                    <a:bodyPr/>
                    <a:lstStyle/>
                    <a:p>
                      <a:endParaRPr lang="en-US"/>
                    </a:p>
                  </a:txBody>
                  <a:tcPr/>
                </a:tc>
                <a:tc>
                  <a:txBody>
                    <a:bodyPr/>
                    <a:lstStyle/>
                    <a:p>
                      <a:pPr marL="0" lvl="0" indent="0" algn="ctr">
                        <a:spcBef>
                          <a:spcPts val="0"/>
                        </a:spcBef>
                        <a:spcAft>
                          <a:spcPts val="0"/>
                        </a:spcAft>
                        <a:buNone/>
                      </a:pPr>
                      <a:r>
                        <a:rPr lang="en" sz="1800" b="1" i="0" u="none" strike="noStrike" noProof="0">
                          <a:solidFill>
                            <a:schemeClr val="bg2">
                              <a:lumMod val="60000"/>
                              <a:lumOff val="40000"/>
                            </a:schemeClr>
                          </a:solidFill>
                          <a:latin typeface="Times New Roman"/>
                        </a:rPr>
                        <a:t>ROLL NO</a:t>
                      </a:r>
                      <a:endParaRPr lang="en-US">
                        <a:solidFill>
                          <a:schemeClr val="bg2">
                            <a:lumMod val="60000"/>
                            <a:lumOff val="40000"/>
                          </a:schemeClr>
                        </a:solidFill>
                        <a:sym typeface="Oxygen"/>
                      </a:endParaRPr>
                    </a:p>
                  </a:txBody>
                  <a:tcPr marL="91425" marR="91425" marT="91425" marB="91425">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extLst>
                  <a:ext uri="{0D108BD9-81ED-4DB2-BD59-A6C34878D82A}">
                    <a16:rowId xmlns:a16="http://schemas.microsoft.com/office/drawing/2014/main" val="692380289"/>
                  </a:ext>
                </a:extLst>
              </a:tr>
              <a:tr h="378225">
                <a:tc>
                  <a:txBody>
                    <a:bodyPr/>
                    <a:lstStyle/>
                    <a:p>
                      <a:pPr marL="0" lvl="0" indent="0" algn="ctr" rtl="0">
                        <a:spcBef>
                          <a:spcPts val="0"/>
                        </a:spcBef>
                        <a:spcAft>
                          <a:spcPts val="0"/>
                        </a:spcAft>
                        <a:buNone/>
                      </a:pPr>
                      <a:r>
                        <a:rPr lang="en" sz="1200" b="1">
                          <a:solidFill>
                            <a:schemeClr val="dk2"/>
                          </a:solidFill>
                          <a:latin typeface="Times New Roman"/>
                          <a:ea typeface="Roboto"/>
                          <a:cs typeface="Roboto"/>
                        </a:rPr>
                        <a:t>1</a:t>
                      </a:r>
                      <a:endParaRPr sz="1200" b="1">
                        <a:solidFill>
                          <a:schemeClr val="dk2"/>
                        </a:solidFill>
                        <a:latin typeface="Times New Roman"/>
                        <a:ea typeface="Roboto"/>
                        <a:cs typeface="Roboto"/>
                        <a:sym typeface="Roboto"/>
                      </a:endParaRPr>
                    </a:p>
                  </a:txBody>
                  <a:tcPr marL="91425" marR="91425" marT="45700" marB="45700" anchor="ctr">
                    <a:lnL w="38099">
                      <a:solidFill>
                        <a:schemeClr val="accent3">
                          <a:alpha val="0"/>
                        </a:schemeClr>
                      </a:solidFill>
                    </a:lnL>
                    <a:lnR w="38099" cap="flat" cmpd="sng" algn="ctr">
                      <a:solidFill>
                        <a:schemeClr val="accent3">
                          <a:alpha val="0"/>
                        </a:schemeClr>
                      </a:solidFill>
                      <a:prstDash val="solid"/>
                      <a:round/>
                      <a:headEnd type="none" w="med" len="med"/>
                      <a:tailEnd type="none" w="med" len="med"/>
                    </a:lnR>
                    <a:lnT w="38099" cap="flat" cmpd="sng" algn="ctr">
                      <a:solidFill>
                        <a:schemeClr val="accent3">
                          <a:alpha val="0"/>
                        </a:schemeClr>
                      </a:solidFill>
                      <a:prstDash val="solid"/>
                      <a:round/>
                      <a:headEnd type="none" w="med" len="med"/>
                      <a:tailEnd type="none" w="med" len="med"/>
                    </a:lnT>
                    <a:lnB w="38099">
                      <a:solidFill>
                        <a:schemeClr val="accent3">
                          <a:alpha val="0"/>
                        </a:schemeClr>
                      </a:solidFill>
                    </a:lnB>
                  </a:tcPr>
                </a:tc>
                <a:tc>
                  <a:txBody>
                    <a:bodyPr/>
                    <a:lstStyle/>
                    <a:p>
                      <a:pPr marL="0" lvl="0" indent="0" algn="l" rtl="0">
                        <a:spcBef>
                          <a:spcPts val="0"/>
                        </a:spcBef>
                        <a:spcAft>
                          <a:spcPts val="0"/>
                        </a:spcAft>
                        <a:buNone/>
                      </a:pPr>
                      <a:r>
                        <a:rPr lang="en" sz="1400">
                          <a:solidFill>
                            <a:schemeClr val="lt1"/>
                          </a:solidFill>
                          <a:latin typeface="Times New Roman"/>
                          <a:ea typeface="Roboto"/>
                          <a:cs typeface="Roboto"/>
                        </a:rPr>
                        <a:t>ESWAR SUDHAN S K</a:t>
                      </a:r>
                      <a:endParaRPr lang="en-US" sz="1400">
                        <a:solidFill>
                          <a:schemeClr val="lt1"/>
                        </a:solidFill>
                        <a:latin typeface="Times New Roman"/>
                        <a:ea typeface="Roboto"/>
                        <a:cs typeface="Roboto"/>
                        <a:sym typeface="Roboto"/>
                      </a:endParaRPr>
                    </a:p>
                  </a:txBody>
                  <a:tcPr marL="91425" marR="91425" marT="91425" marB="91425">
                    <a:lnL w="38099" cap="flat" cmpd="sng" algn="ctr">
                      <a:solidFill>
                        <a:schemeClr val="accent3">
                          <a:alpha val="0"/>
                        </a:schemeClr>
                      </a:solidFill>
                      <a:prstDash val="solid"/>
                      <a:round/>
                      <a:headEnd type="none" w="med" len="med"/>
                      <a:tailEnd type="none" w="med" len="med"/>
                    </a:lnL>
                    <a:lnR w="38100" cap="flat" cmpd="sng" algn="ctr">
                      <a:solidFill>
                        <a:schemeClr val="accent3">
                          <a:alpha val="0"/>
                        </a:schemeClr>
                      </a:solidFill>
                      <a:prstDash val="solid"/>
                      <a:round/>
                      <a:headEnd type="none" w="sm" len="sm"/>
                      <a:tailEnd type="none" w="sm" len="sm"/>
                    </a:lnR>
                    <a:lnB w="38100" cap="flat" cmpd="sng" algn="ctr">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lt1"/>
                          </a:solidFill>
                          <a:latin typeface="Times New Roman"/>
                          <a:ea typeface="Roboto"/>
                          <a:cs typeface="Roboto"/>
                          <a:sym typeface="Roboto"/>
                        </a:rPr>
                        <a:t>CB.EN.U4AIE20015</a:t>
                      </a:r>
                      <a:endParaRPr sz="1400">
                        <a:solidFill>
                          <a:schemeClr val="lt1"/>
                        </a:solidFill>
                        <a:latin typeface="Times New Roman"/>
                        <a:ea typeface="Roboto"/>
                        <a:cs typeface="Roboto"/>
                        <a:sym typeface="Roboto"/>
                      </a:endParaRPr>
                    </a:p>
                  </a:txBody>
                  <a:tcPr marL="91425" marR="91425" marT="91425" marB="91425">
                    <a:lnL w="38100" cap="flat" cmpd="sng">
                      <a:solidFill>
                        <a:schemeClr val="accent3">
                          <a:alpha val="0"/>
                        </a:schemeClr>
                      </a:solidFill>
                      <a:prstDash val="solid"/>
                      <a:round/>
                      <a:headEnd type="none" w="sm" len="sm"/>
                      <a:tailEnd type="none" w="sm" len="sm"/>
                    </a:lnL>
                    <a:lnR w="38100" cap="flat" cmpd="sng">
                      <a:solidFill>
                        <a:schemeClr val="accent3">
                          <a:alpha val="0"/>
                        </a:schemeClr>
                      </a:solidFill>
                      <a:prstDash val="solid"/>
                      <a:round/>
                      <a:headEnd type="none" w="sm" len="sm"/>
                      <a:tailEnd type="none" w="sm" len="sm"/>
                    </a:lnR>
                    <a:lnT w="38099">
                      <a:solidFill>
                        <a:schemeClr val="accent3">
                          <a:alpha val="0"/>
                        </a:schemeClr>
                      </a:solidFill>
                    </a:lnT>
                    <a:lnB w="38100" cap="flat" cmpd="sng" algn="ctr">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1"/>
                  </a:ext>
                </a:extLst>
              </a:tr>
              <a:tr h="378225">
                <a:tc>
                  <a:txBody>
                    <a:bodyPr/>
                    <a:lstStyle/>
                    <a:p>
                      <a:pPr marL="0" lvl="0" indent="0" algn="ctr" rtl="0">
                        <a:spcBef>
                          <a:spcPts val="0"/>
                        </a:spcBef>
                        <a:spcAft>
                          <a:spcPts val="0"/>
                        </a:spcAft>
                        <a:buNone/>
                      </a:pPr>
                      <a:r>
                        <a:rPr lang="en" sz="1200" b="1">
                          <a:solidFill>
                            <a:schemeClr val="dk2"/>
                          </a:solidFill>
                          <a:latin typeface="Times New Roman"/>
                          <a:ea typeface="Roboto"/>
                          <a:cs typeface="Roboto"/>
                        </a:rPr>
                        <a:t>2</a:t>
                      </a:r>
                      <a:endParaRPr sz="1200" b="1">
                        <a:solidFill>
                          <a:schemeClr val="dk2"/>
                        </a:solidFill>
                        <a:latin typeface="Times New Roman"/>
                        <a:ea typeface="Roboto"/>
                        <a:cs typeface="Roboto"/>
                        <a:sym typeface="Roboto"/>
                      </a:endParaRPr>
                    </a:p>
                  </a:txBody>
                  <a:tcPr marL="91425" marR="91425" marT="45700" marB="45700" anchor="ctr">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tc>
                  <a:txBody>
                    <a:bodyPr/>
                    <a:lstStyle/>
                    <a:p>
                      <a:pPr marL="0" lvl="0" indent="0" algn="l" rtl="0">
                        <a:spcBef>
                          <a:spcPts val="0"/>
                        </a:spcBef>
                        <a:spcAft>
                          <a:spcPts val="0"/>
                        </a:spcAft>
                        <a:buNone/>
                      </a:pPr>
                      <a:r>
                        <a:rPr lang="en" sz="1400">
                          <a:solidFill>
                            <a:schemeClr val="lt1"/>
                          </a:solidFill>
                          <a:latin typeface="Times New Roman"/>
                          <a:ea typeface="Roboto"/>
                          <a:cs typeface="Roboto"/>
                          <a:sym typeface="Roboto"/>
                        </a:rPr>
                        <a:t>KARTHIK RAJA B</a:t>
                      </a:r>
                      <a:endParaRPr sz="1400">
                        <a:solidFill>
                          <a:schemeClr val="lt1"/>
                        </a:solidFill>
                        <a:latin typeface="Times New Roman"/>
                        <a:ea typeface="Roboto"/>
                        <a:cs typeface="Roboto"/>
                        <a:sym typeface="Roboto"/>
                      </a:endParaRPr>
                    </a:p>
                  </a:txBody>
                  <a:tcPr marL="91425" marR="91425" marT="91425" marB="91425">
                    <a:lnL w="38099" cap="flat" cmpd="sng" algn="ctr">
                      <a:solidFill>
                        <a:schemeClr val="accent3">
                          <a:alpha val="0"/>
                        </a:schemeClr>
                      </a:solidFill>
                      <a:prstDash val="solid"/>
                      <a:round/>
                      <a:headEnd type="none" w="med" len="med"/>
                      <a:tailEnd type="none" w="med" len="med"/>
                    </a:lnL>
                    <a:lnR w="38100" cap="flat" cmpd="sng" algn="ctr">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lt1"/>
                          </a:solidFill>
                          <a:latin typeface="Times New Roman"/>
                          <a:ea typeface="Roboto"/>
                          <a:cs typeface="Roboto"/>
                          <a:sym typeface="Roboto"/>
                        </a:rPr>
                        <a:t>CB.EN.U4AIE20028</a:t>
                      </a:r>
                      <a:endParaRPr sz="1400">
                        <a:solidFill>
                          <a:schemeClr val="lt1"/>
                        </a:solidFill>
                        <a:latin typeface="Times New Roman"/>
                        <a:ea typeface="Roboto"/>
                        <a:cs typeface="Roboto"/>
                        <a:sym typeface="Roboto"/>
                      </a:endParaRPr>
                    </a:p>
                  </a:txBody>
                  <a:tcPr marL="91425" marR="91425" marT="91425" marB="91425">
                    <a:lnL w="38100" cap="flat" cmpd="sng">
                      <a:solidFill>
                        <a:schemeClr val="accent3">
                          <a:alpha val="0"/>
                        </a:schemeClr>
                      </a:solidFill>
                      <a:prstDash val="solid"/>
                      <a:round/>
                      <a:headEnd type="none" w="sm" len="sm"/>
                      <a:tailEnd type="none" w="sm" len="sm"/>
                    </a:lnL>
                    <a:lnR w="38100" cap="flat" cmpd="sng">
                      <a:solidFill>
                        <a:schemeClr val="accent3">
                          <a:alpha val="0"/>
                        </a:schemeClr>
                      </a:solidFill>
                      <a:prstDash val="solid"/>
                      <a:round/>
                      <a:headEnd type="none" w="sm" len="sm"/>
                      <a:tailEnd type="none" w="sm" len="sm"/>
                    </a:lnR>
                    <a:lnT w="38100" cap="flat" cmpd="sng">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2"/>
                  </a:ext>
                </a:extLst>
              </a:tr>
              <a:tr h="378225">
                <a:tc>
                  <a:txBody>
                    <a:bodyPr/>
                    <a:lstStyle/>
                    <a:p>
                      <a:pPr marL="0" lvl="0" indent="0" algn="ctr" rtl="0">
                        <a:spcBef>
                          <a:spcPts val="0"/>
                        </a:spcBef>
                        <a:spcAft>
                          <a:spcPts val="0"/>
                        </a:spcAft>
                        <a:buNone/>
                      </a:pPr>
                      <a:r>
                        <a:rPr lang="en" sz="1200" b="1">
                          <a:solidFill>
                            <a:schemeClr val="dk2"/>
                          </a:solidFill>
                          <a:latin typeface="Times New Roman"/>
                          <a:ea typeface="Roboto"/>
                          <a:cs typeface="Roboto"/>
                        </a:rPr>
                        <a:t>3</a:t>
                      </a:r>
                      <a:endParaRPr sz="1200" b="1">
                        <a:solidFill>
                          <a:schemeClr val="dk2"/>
                        </a:solidFill>
                        <a:latin typeface="Times New Roman"/>
                        <a:ea typeface="Roboto"/>
                        <a:cs typeface="Roboto"/>
                        <a:sym typeface="Roboto"/>
                      </a:endParaRPr>
                    </a:p>
                  </a:txBody>
                  <a:tcPr marL="91425" marR="91425" marT="45700" marB="45700" anchor="ctr">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tc>
                  <a:txBody>
                    <a:bodyPr/>
                    <a:lstStyle/>
                    <a:p>
                      <a:pPr marL="0" lvl="0" indent="0" algn="l" rtl="0">
                        <a:spcBef>
                          <a:spcPts val="0"/>
                        </a:spcBef>
                        <a:spcAft>
                          <a:spcPts val="0"/>
                        </a:spcAft>
                        <a:buNone/>
                      </a:pPr>
                      <a:r>
                        <a:rPr lang="en" sz="1400">
                          <a:solidFill>
                            <a:schemeClr val="lt1"/>
                          </a:solidFill>
                          <a:latin typeface="Times New Roman"/>
                          <a:ea typeface="Roboto"/>
                          <a:cs typeface="Roboto"/>
                          <a:sym typeface="Roboto"/>
                        </a:rPr>
                        <a:t>KARTHIKEYAN M</a:t>
                      </a:r>
                      <a:endParaRPr sz="1400">
                        <a:solidFill>
                          <a:schemeClr val="lt1"/>
                        </a:solidFill>
                        <a:latin typeface="Times New Roman"/>
                        <a:ea typeface="Roboto"/>
                        <a:cs typeface="Roboto"/>
                        <a:sym typeface="Roboto"/>
                      </a:endParaRPr>
                    </a:p>
                  </a:txBody>
                  <a:tcPr marL="91425" marR="91425" marT="91425" marB="91425">
                    <a:lnL w="38099" cap="flat" cmpd="sng" algn="ctr">
                      <a:solidFill>
                        <a:schemeClr val="accent3">
                          <a:alpha val="0"/>
                        </a:schemeClr>
                      </a:solidFill>
                      <a:prstDash val="solid"/>
                      <a:round/>
                      <a:headEnd type="none" w="med" len="med"/>
                      <a:tailEnd type="none" w="med" len="med"/>
                    </a:lnL>
                    <a:lnR w="38100" cap="flat" cmpd="sng" algn="ctr">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lt1"/>
                          </a:solidFill>
                          <a:latin typeface="Times New Roman"/>
                          <a:ea typeface="Roboto"/>
                          <a:cs typeface="Roboto"/>
                          <a:sym typeface="Roboto"/>
                        </a:rPr>
                        <a:t>CB.EN.U4AIE20029</a:t>
                      </a:r>
                      <a:endParaRPr sz="1400">
                        <a:solidFill>
                          <a:schemeClr val="lt1"/>
                        </a:solidFill>
                        <a:latin typeface="Times New Roman"/>
                        <a:ea typeface="Roboto"/>
                        <a:cs typeface="Roboto"/>
                        <a:sym typeface="Roboto"/>
                      </a:endParaRPr>
                    </a:p>
                  </a:txBody>
                  <a:tcPr marL="91425" marR="91425" marT="91425" marB="91425">
                    <a:lnL w="38100" cap="flat" cmpd="sng">
                      <a:solidFill>
                        <a:schemeClr val="accent3">
                          <a:alpha val="0"/>
                        </a:schemeClr>
                      </a:solidFill>
                      <a:prstDash val="solid"/>
                      <a:round/>
                      <a:headEnd type="none" w="sm" len="sm"/>
                      <a:tailEnd type="none" w="sm" len="sm"/>
                    </a:lnL>
                    <a:lnR w="38100" cap="flat" cmpd="sng">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3"/>
                  </a:ext>
                </a:extLst>
              </a:tr>
              <a:tr h="378225">
                <a:tc>
                  <a:txBody>
                    <a:bodyPr/>
                    <a:lstStyle/>
                    <a:p>
                      <a:pPr marL="0" lvl="0" indent="0" algn="ctr" rtl="0">
                        <a:spcBef>
                          <a:spcPts val="0"/>
                        </a:spcBef>
                        <a:spcAft>
                          <a:spcPts val="0"/>
                        </a:spcAft>
                        <a:buNone/>
                      </a:pPr>
                      <a:r>
                        <a:rPr lang="en" sz="1200" b="1">
                          <a:solidFill>
                            <a:schemeClr val="dk2"/>
                          </a:solidFill>
                          <a:latin typeface="Times New Roman"/>
                          <a:ea typeface="Roboto"/>
                          <a:cs typeface="Roboto"/>
                        </a:rPr>
                        <a:t>4</a:t>
                      </a:r>
                      <a:endParaRPr sz="1200" b="1">
                        <a:solidFill>
                          <a:schemeClr val="dk2"/>
                        </a:solidFill>
                        <a:latin typeface="Times New Roman"/>
                        <a:ea typeface="Roboto"/>
                        <a:cs typeface="Roboto"/>
                        <a:sym typeface="Roboto"/>
                      </a:endParaRPr>
                    </a:p>
                  </a:txBody>
                  <a:tcPr marL="91425" marR="91425" marT="45700" marB="45700" anchor="ctr">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tc>
                  <a:txBody>
                    <a:bodyPr/>
                    <a:lstStyle/>
                    <a:p>
                      <a:pPr marL="0" lvl="0" indent="0" algn="l" rtl="0">
                        <a:spcBef>
                          <a:spcPts val="0"/>
                        </a:spcBef>
                        <a:spcAft>
                          <a:spcPts val="0"/>
                        </a:spcAft>
                        <a:buNone/>
                      </a:pPr>
                      <a:r>
                        <a:rPr lang="en" sz="1400">
                          <a:solidFill>
                            <a:schemeClr val="lt1"/>
                          </a:solidFill>
                          <a:latin typeface="Times New Roman"/>
                          <a:ea typeface="Roboto"/>
                          <a:cs typeface="Roboto"/>
                          <a:sym typeface="Roboto"/>
                        </a:rPr>
                        <a:t>NALIN M R</a:t>
                      </a:r>
                      <a:endParaRPr sz="1400">
                        <a:solidFill>
                          <a:schemeClr val="lt1"/>
                        </a:solidFill>
                        <a:latin typeface="Times New Roman"/>
                        <a:ea typeface="Roboto"/>
                        <a:cs typeface="Roboto"/>
                        <a:sym typeface="Roboto"/>
                      </a:endParaRPr>
                    </a:p>
                  </a:txBody>
                  <a:tcPr marL="91425" marR="91425" marT="91425" marB="91425">
                    <a:lnL w="38099" cap="flat" cmpd="sng" algn="ctr">
                      <a:solidFill>
                        <a:schemeClr val="accent3">
                          <a:alpha val="0"/>
                        </a:schemeClr>
                      </a:solidFill>
                      <a:prstDash val="solid"/>
                      <a:round/>
                      <a:headEnd type="none" w="med" len="med"/>
                      <a:tailEnd type="none" w="med" len="med"/>
                    </a:lnL>
                    <a:lnR w="38100" cap="flat" cmpd="sng" algn="ctr">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lt1"/>
                          </a:solidFill>
                          <a:latin typeface="Times New Roman"/>
                          <a:ea typeface="Roboto"/>
                          <a:cs typeface="Roboto"/>
                          <a:sym typeface="Roboto"/>
                        </a:rPr>
                        <a:t>CB.EN.U4AIE20041</a:t>
                      </a:r>
                      <a:endParaRPr sz="1400">
                        <a:solidFill>
                          <a:schemeClr val="lt1"/>
                        </a:solidFill>
                        <a:latin typeface="Times New Roman"/>
                        <a:ea typeface="Roboto"/>
                        <a:cs typeface="Roboto"/>
                        <a:sym typeface="Roboto"/>
                      </a:endParaRPr>
                    </a:p>
                  </a:txBody>
                  <a:tcPr marL="91425" marR="91425" marT="91425" marB="91425">
                    <a:lnL w="38100" cap="flat" cmpd="sng">
                      <a:solidFill>
                        <a:schemeClr val="accent3">
                          <a:alpha val="0"/>
                        </a:schemeClr>
                      </a:solidFill>
                      <a:prstDash val="solid"/>
                      <a:round/>
                      <a:headEnd type="none" w="sm" len="sm"/>
                      <a:tailEnd type="none" w="sm" len="sm"/>
                    </a:lnL>
                    <a:lnR w="38100" cap="flat" cmpd="sng">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lgn="ctr">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4"/>
                  </a:ext>
                </a:extLst>
              </a:tr>
              <a:tr h="353394">
                <a:tc>
                  <a:txBody>
                    <a:bodyPr/>
                    <a:lstStyle/>
                    <a:p>
                      <a:pPr marL="0" lvl="0" indent="0" algn="ctr" rtl="0">
                        <a:spcBef>
                          <a:spcPts val="0"/>
                        </a:spcBef>
                        <a:spcAft>
                          <a:spcPts val="0"/>
                        </a:spcAft>
                        <a:buNone/>
                      </a:pPr>
                      <a:r>
                        <a:rPr lang="en" sz="1200" b="1">
                          <a:solidFill>
                            <a:schemeClr val="dk2"/>
                          </a:solidFill>
                          <a:latin typeface="Times New Roman"/>
                          <a:ea typeface="Roboto"/>
                          <a:cs typeface="Roboto"/>
                        </a:rPr>
                        <a:t>5</a:t>
                      </a:r>
                      <a:endParaRPr sz="1200" b="1">
                        <a:solidFill>
                          <a:schemeClr val="dk2"/>
                        </a:solidFill>
                        <a:latin typeface="Times New Roman"/>
                        <a:ea typeface="Roboto"/>
                        <a:cs typeface="Roboto"/>
                        <a:sym typeface="Roboto"/>
                      </a:endParaRPr>
                    </a:p>
                  </a:txBody>
                  <a:tcPr marL="91425" marR="91425" marT="45700" marB="45700" anchor="ctr">
                    <a:lnL w="38099">
                      <a:solidFill>
                        <a:schemeClr val="accent3">
                          <a:alpha val="0"/>
                        </a:schemeClr>
                      </a:solidFill>
                    </a:lnL>
                    <a:lnR w="38099">
                      <a:solidFill>
                        <a:schemeClr val="accent3">
                          <a:alpha val="0"/>
                        </a:schemeClr>
                      </a:solidFill>
                    </a:lnR>
                    <a:lnT w="38099">
                      <a:solidFill>
                        <a:schemeClr val="accent3">
                          <a:alpha val="0"/>
                        </a:schemeClr>
                      </a:solidFill>
                    </a:lnT>
                    <a:lnB w="38099">
                      <a:solidFill>
                        <a:schemeClr val="accent3">
                          <a:alpha val="0"/>
                        </a:schemeClr>
                      </a:solidFill>
                    </a:lnB>
                  </a:tcPr>
                </a:tc>
                <a:tc>
                  <a:txBody>
                    <a:bodyPr/>
                    <a:lstStyle/>
                    <a:p>
                      <a:pPr marL="0" lvl="0" indent="0" algn="l" rtl="0">
                        <a:spcBef>
                          <a:spcPts val="0"/>
                        </a:spcBef>
                        <a:spcAft>
                          <a:spcPts val="0"/>
                        </a:spcAft>
                        <a:buNone/>
                      </a:pPr>
                      <a:r>
                        <a:rPr lang="en" sz="1400">
                          <a:solidFill>
                            <a:schemeClr val="lt1"/>
                          </a:solidFill>
                          <a:latin typeface="Times New Roman"/>
                          <a:ea typeface="Roboto"/>
                          <a:cs typeface="Roboto"/>
                          <a:sym typeface="Roboto"/>
                        </a:rPr>
                        <a:t>PRAGADISHWARAN K</a:t>
                      </a:r>
                      <a:endParaRPr sz="1400">
                        <a:solidFill>
                          <a:schemeClr val="lt1"/>
                        </a:solidFill>
                        <a:latin typeface="Times New Roman"/>
                        <a:ea typeface="Roboto"/>
                        <a:cs typeface="Roboto"/>
                        <a:sym typeface="Roboto"/>
                      </a:endParaRPr>
                    </a:p>
                  </a:txBody>
                  <a:tcPr marL="91425" marR="91425" marT="91425" marB="91425">
                    <a:lnL w="38099" cap="flat" cmpd="sng" algn="ctr">
                      <a:solidFill>
                        <a:schemeClr val="accent3">
                          <a:alpha val="0"/>
                        </a:schemeClr>
                      </a:solidFill>
                      <a:prstDash val="solid"/>
                      <a:round/>
                      <a:headEnd type="none" w="med" len="med"/>
                      <a:tailEnd type="none" w="med" len="med"/>
                    </a:lnL>
                    <a:lnR w="38100" cap="flat" cmpd="sng" algn="ctr">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solidFill>
                        <a:schemeClr val="accent3">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a:solidFill>
                            <a:schemeClr val="lt1"/>
                          </a:solidFill>
                          <a:latin typeface="Times New Roman"/>
                          <a:ea typeface="Roboto"/>
                          <a:cs typeface="Roboto"/>
                          <a:sym typeface="Roboto"/>
                        </a:rPr>
                        <a:t>CB.EN.U4AIE20051</a:t>
                      </a:r>
                      <a:endParaRPr sz="1400">
                        <a:solidFill>
                          <a:schemeClr val="lt1"/>
                        </a:solidFill>
                        <a:latin typeface="Times New Roman"/>
                        <a:ea typeface="Roboto"/>
                        <a:cs typeface="Roboto"/>
                        <a:sym typeface="Roboto"/>
                      </a:endParaRPr>
                    </a:p>
                  </a:txBody>
                  <a:tcPr marL="91425" marR="91425" marT="91425" marB="91425">
                    <a:lnL w="38100" cap="flat" cmpd="sng">
                      <a:solidFill>
                        <a:schemeClr val="accent3">
                          <a:alpha val="0"/>
                        </a:schemeClr>
                      </a:solidFill>
                      <a:prstDash val="solid"/>
                      <a:round/>
                      <a:headEnd type="none" w="sm" len="sm"/>
                      <a:tailEnd type="none" w="sm" len="sm"/>
                    </a:lnL>
                    <a:lnR w="38100" cap="flat" cmpd="sng">
                      <a:solidFill>
                        <a:schemeClr val="accent3">
                          <a:alpha val="0"/>
                        </a:schemeClr>
                      </a:solidFill>
                      <a:prstDash val="solid"/>
                      <a:round/>
                      <a:headEnd type="none" w="sm" len="sm"/>
                      <a:tailEnd type="none" w="sm" len="sm"/>
                    </a:lnR>
                    <a:lnT w="38100" cap="flat" cmpd="sng" algn="ctr">
                      <a:solidFill>
                        <a:schemeClr val="accent3">
                          <a:alpha val="0"/>
                        </a:schemeClr>
                      </a:solidFill>
                      <a:prstDash val="solid"/>
                      <a:round/>
                      <a:headEnd type="none" w="sm" len="sm"/>
                      <a:tailEnd type="none" w="sm" len="sm"/>
                    </a:lnT>
                    <a:lnB w="38100" cap="flat" cmpd="sng">
                      <a:solidFill>
                        <a:schemeClr val="accent3">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636" name="Google Shape;636;p68"/>
          <p:cNvCxnSpPr/>
          <p:nvPr/>
        </p:nvCxnSpPr>
        <p:spPr>
          <a:xfrm>
            <a:off x="799219" y="1315189"/>
            <a:ext cx="0" cy="31203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DDC0A28-19F2-51F5-5E2C-02DE4D3FA658}"/>
              </a:ext>
            </a:extLst>
          </p:cNvPr>
          <p:cNvSpPr>
            <a:spLocks noGrp="1"/>
          </p:cNvSpPr>
          <p:nvPr>
            <p:ph type="subTitle" idx="1"/>
          </p:nvPr>
        </p:nvSpPr>
        <p:spPr>
          <a:xfrm>
            <a:off x="429182" y="1404494"/>
            <a:ext cx="8588922" cy="1973100"/>
          </a:xfrm>
        </p:spPr>
        <p:txBody>
          <a:bodyPr/>
          <a:lstStyle/>
          <a:p>
            <a:pPr marL="285750" indent="-285750">
              <a:buFont typeface="Arial" panose="020B0604020202020204" pitchFamily="34" charset="0"/>
              <a:buChar char="•"/>
            </a:pPr>
            <a:r>
              <a:rPr lang="en-IN" sz="1800">
                <a:latin typeface="Times New Roman"/>
              </a:rPr>
              <a:t>Using the three Turing machines designed above we obtain the hash maps for encryption and decryption.</a:t>
            </a:r>
          </a:p>
          <a:p>
            <a:pPr marL="285750" indent="-285750">
              <a:buFont typeface="Arial" panose="020B0604020202020204" pitchFamily="34" charset="0"/>
              <a:buChar char="•"/>
            </a:pPr>
            <a:endParaRPr lang="en-IN" sz="1800">
              <a:latin typeface="Times New Roman"/>
            </a:endParaRPr>
          </a:p>
          <a:p>
            <a:pPr marL="285750" indent="-285750">
              <a:buFont typeface="Arial" panose="020B0604020202020204" pitchFamily="34" charset="0"/>
              <a:buChar char="•"/>
            </a:pPr>
            <a:r>
              <a:rPr lang="en-IN" sz="1800">
                <a:latin typeface="Times New Roman"/>
              </a:rPr>
              <a:t>Using these hash maps we design another Turing machine which encrypts the message and decrypts the cipher.</a:t>
            </a:r>
          </a:p>
        </p:txBody>
      </p:sp>
      <p:sp>
        <p:nvSpPr>
          <p:cNvPr id="4" name="Subtitle 3">
            <a:extLst>
              <a:ext uri="{FF2B5EF4-FFF2-40B4-BE49-F238E27FC236}">
                <a16:creationId xmlns:a16="http://schemas.microsoft.com/office/drawing/2014/main" id="{AEF0F474-E345-80FD-C01B-5CA30648E333}"/>
              </a:ext>
            </a:extLst>
          </p:cNvPr>
          <p:cNvSpPr>
            <a:spLocks noGrp="1"/>
          </p:cNvSpPr>
          <p:nvPr>
            <p:ph type="subTitle" idx="3"/>
          </p:nvPr>
        </p:nvSpPr>
        <p:spPr>
          <a:xfrm>
            <a:off x="429182" y="577223"/>
            <a:ext cx="3636300" cy="513000"/>
          </a:xfrm>
        </p:spPr>
        <p:txBody>
          <a:bodyPr/>
          <a:lstStyle/>
          <a:p>
            <a:r>
              <a:rPr lang="en-IN" sz="2400" b="0">
                <a:solidFill>
                  <a:schemeClr val="bg2">
                    <a:lumMod val="60000"/>
                    <a:lumOff val="40000"/>
                  </a:schemeClr>
                </a:solidFill>
                <a:latin typeface="Times New Roman"/>
              </a:rPr>
              <a:t>Caesar</a:t>
            </a:r>
            <a:r>
              <a:rPr lang="en-IN" sz="2400" b="0">
                <a:solidFill>
                  <a:schemeClr val="bg1"/>
                </a:solidFill>
                <a:latin typeface="Times New Roman"/>
              </a:rPr>
              <a:t> Cipher</a:t>
            </a:r>
            <a:endParaRPr lang="en-US" sz="2400" b="0">
              <a:solidFill>
                <a:schemeClr val="bg1"/>
              </a:solidFill>
              <a:latin typeface="Times New Roman"/>
            </a:endParaRPr>
          </a:p>
        </p:txBody>
      </p:sp>
    </p:spTree>
    <p:extLst>
      <p:ext uri="{BB962C8B-B14F-4D97-AF65-F5344CB8AC3E}">
        <p14:creationId xmlns:p14="http://schemas.microsoft.com/office/powerpoint/2010/main" val="393253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4EF0-BD8F-1389-35C4-67C7BB9657AF}"/>
              </a:ext>
            </a:extLst>
          </p:cNvPr>
          <p:cNvSpPr>
            <a:spLocks noGrp="1"/>
          </p:cNvSpPr>
          <p:nvPr>
            <p:ph type="title"/>
          </p:nvPr>
        </p:nvSpPr>
        <p:spPr>
          <a:xfrm>
            <a:off x="550977" y="522601"/>
            <a:ext cx="8385477" cy="572700"/>
          </a:xfrm>
        </p:spPr>
        <p:txBody>
          <a:bodyPr/>
          <a:lstStyle/>
          <a:p>
            <a:r>
              <a:rPr lang="en-IN" b="0">
                <a:solidFill>
                  <a:schemeClr val="bg2">
                    <a:lumMod val="60000"/>
                    <a:lumOff val="40000"/>
                  </a:schemeClr>
                </a:solidFill>
                <a:latin typeface="Times New Roman"/>
              </a:rPr>
              <a:t>Advantages of Turing Machine over</a:t>
            </a:r>
            <a:r>
              <a:rPr lang="en-IN" b="0">
                <a:solidFill>
                  <a:schemeClr val="bg2"/>
                </a:solidFill>
                <a:latin typeface="Times New Roman"/>
              </a:rPr>
              <a:t> </a:t>
            </a:r>
            <a:r>
              <a:rPr lang="en-IN" b="0">
                <a:solidFill>
                  <a:schemeClr val="bg1"/>
                </a:solidFill>
                <a:latin typeface="Times New Roman"/>
              </a:rPr>
              <a:t>other Automata</a:t>
            </a:r>
          </a:p>
        </p:txBody>
      </p:sp>
      <p:sp>
        <p:nvSpPr>
          <p:cNvPr id="3" name="Subtitle 2">
            <a:extLst>
              <a:ext uri="{FF2B5EF4-FFF2-40B4-BE49-F238E27FC236}">
                <a16:creationId xmlns:a16="http://schemas.microsoft.com/office/drawing/2014/main" id="{6017CCC5-0029-B005-0BBC-65565081E80E}"/>
              </a:ext>
            </a:extLst>
          </p:cNvPr>
          <p:cNvSpPr>
            <a:spLocks noGrp="1"/>
          </p:cNvSpPr>
          <p:nvPr>
            <p:ph type="subTitle" idx="1"/>
          </p:nvPr>
        </p:nvSpPr>
        <p:spPr>
          <a:xfrm>
            <a:off x="260569" y="1359692"/>
            <a:ext cx="8269240" cy="3260700"/>
          </a:xfrm>
        </p:spPr>
        <p:txBody>
          <a:bodyPr/>
          <a:lstStyle/>
          <a:p>
            <a:pPr marL="342900" indent="-342900">
              <a:buFont typeface="Arial"/>
              <a:buChar char="•"/>
            </a:pPr>
            <a:r>
              <a:rPr lang="en-IN" sz="1600">
                <a:latin typeface="Times New Roman"/>
              </a:rPr>
              <a:t>Turing machines are a mathematical model of computation that can be used to represent any algorithm. This makes them a very general and powerful tool for studying algorithms.</a:t>
            </a:r>
            <a:endParaRPr lang="en-US" sz="800">
              <a:latin typeface="Times New Roman"/>
            </a:endParaRPr>
          </a:p>
          <a:p>
            <a:pPr marL="285750" indent="-285750">
              <a:buFont typeface="Arial"/>
              <a:buChar char="•"/>
            </a:pPr>
            <a:endParaRPr lang="en-IN" sz="1600">
              <a:latin typeface="Times New Roman"/>
            </a:endParaRPr>
          </a:p>
          <a:p>
            <a:pPr marL="342900" indent="-342900">
              <a:buFont typeface="Arial"/>
              <a:buChar char="•"/>
            </a:pPr>
            <a:r>
              <a:rPr lang="en-IN" sz="1600">
                <a:latin typeface="Times New Roman"/>
              </a:rPr>
              <a:t>Turing machines are easy to reason about and analyse. There are well-developed techniques for analysing the complexity of algorithms that are implemented on Turing machines, which makes them a good choice for studying encryption and decryption algorithms.</a:t>
            </a:r>
          </a:p>
          <a:p>
            <a:pPr marL="342900" indent="-342900">
              <a:buFont typeface="Roboto"/>
              <a:buChar char="•"/>
            </a:pPr>
            <a:endParaRPr lang="en-IN" sz="1600">
              <a:latin typeface="Times New Roman"/>
            </a:endParaRPr>
          </a:p>
          <a:p>
            <a:pPr marL="342900" indent="-342900">
              <a:buFont typeface="Arial"/>
              <a:buChar char="•"/>
            </a:pPr>
            <a:r>
              <a:rPr lang="en-IN" sz="1600">
                <a:latin typeface="Times New Roman"/>
              </a:rPr>
              <a:t>Turing machines can be used to study a wide range of encryption and decryption algorithms, including both symmetric and asymmetric algorithms. This makes them a very flexible tool for studying these algorithms.</a:t>
            </a:r>
          </a:p>
          <a:p>
            <a:pPr marL="285750" indent="-285750">
              <a:buFont typeface="Arial"/>
              <a:buChar char="•"/>
            </a:pPr>
            <a:endParaRPr lang="en-IN" sz="1600"/>
          </a:p>
          <a:p>
            <a:pPr marL="285750" indent="-285750">
              <a:buFont typeface="Arial"/>
              <a:buChar char="•"/>
            </a:pPr>
            <a:endParaRPr lang="en-IN" sz="1600"/>
          </a:p>
        </p:txBody>
      </p:sp>
    </p:spTree>
    <p:extLst>
      <p:ext uri="{BB962C8B-B14F-4D97-AF65-F5344CB8AC3E}">
        <p14:creationId xmlns:p14="http://schemas.microsoft.com/office/powerpoint/2010/main" val="1206915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E94C65-4CCA-F84C-9E1E-C1838EBDB4EE}"/>
              </a:ext>
            </a:extLst>
          </p:cNvPr>
          <p:cNvPicPr>
            <a:picLocks noChangeAspect="1"/>
          </p:cNvPicPr>
          <p:nvPr/>
        </p:nvPicPr>
        <p:blipFill>
          <a:blip r:embed="rId2"/>
          <a:stretch>
            <a:fillRect/>
          </a:stretch>
        </p:blipFill>
        <p:spPr>
          <a:xfrm>
            <a:off x="2222" y="0"/>
            <a:ext cx="9155430" cy="5310187"/>
          </a:xfrm>
          <a:prstGeom prst="rect">
            <a:avLst/>
          </a:prstGeom>
        </p:spPr>
      </p:pic>
    </p:spTree>
    <p:extLst>
      <p:ext uri="{BB962C8B-B14F-4D97-AF65-F5344CB8AC3E}">
        <p14:creationId xmlns:p14="http://schemas.microsoft.com/office/powerpoint/2010/main" val="2840046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FE42B776-2372-1056-637A-B98211A33988}"/>
              </a:ext>
            </a:extLst>
          </p:cNvPr>
          <p:cNvPicPr>
            <a:picLocks noChangeAspect="1"/>
          </p:cNvPicPr>
          <p:nvPr/>
        </p:nvPicPr>
        <p:blipFill>
          <a:blip r:embed="rId2"/>
          <a:stretch>
            <a:fillRect/>
          </a:stretch>
        </p:blipFill>
        <p:spPr>
          <a:xfrm>
            <a:off x="-90652" y="-130279"/>
            <a:ext cx="9325302" cy="5404057"/>
          </a:xfrm>
          <a:prstGeom prst="rect">
            <a:avLst/>
          </a:prstGeom>
        </p:spPr>
      </p:pic>
    </p:spTree>
    <p:extLst>
      <p:ext uri="{BB962C8B-B14F-4D97-AF65-F5344CB8AC3E}">
        <p14:creationId xmlns:p14="http://schemas.microsoft.com/office/powerpoint/2010/main" val="1493630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77F0A5-7F75-92DF-9AD3-19BA50614FBB}"/>
              </a:ext>
            </a:extLst>
          </p:cNvPr>
          <p:cNvPicPr>
            <a:picLocks noChangeAspect="1"/>
          </p:cNvPicPr>
          <p:nvPr/>
        </p:nvPicPr>
        <p:blipFill>
          <a:blip r:embed="rId2"/>
          <a:stretch>
            <a:fillRect/>
          </a:stretch>
        </p:blipFill>
        <p:spPr>
          <a:xfrm>
            <a:off x="-85725" y="553"/>
            <a:ext cx="9320924" cy="5393382"/>
          </a:xfrm>
          <a:prstGeom prst="rect">
            <a:avLst/>
          </a:prstGeom>
        </p:spPr>
      </p:pic>
    </p:spTree>
    <p:extLst>
      <p:ext uri="{BB962C8B-B14F-4D97-AF65-F5344CB8AC3E}">
        <p14:creationId xmlns:p14="http://schemas.microsoft.com/office/powerpoint/2010/main" val="2194727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88B2F0-8483-7E44-B193-18B1C5E91E06}"/>
              </a:ext>
            </a:extLst>
          </p:cNvPr>
          <p:cNvPicPr>
            <a:picLocks noChangeAspect="1"/>
          </p:cNvPicPr>
          <p:nvPr/>
        </p:nvPicPr>
        <p:blipFill>
          <a:blip r:embed="rId2"/>
          <a:stretch>
            <a:fillRect/>
          </a:stretch>
        </p:blipFill>
        <p:spPr>
          <a:xfrm>
            <a:off x="-77153" y="-36496"/>
            <a:ext cx="9290367" cy="5381625"/>
          </a:xfrm>
          <a:prstGeom prst="rect">
            <a:avLst/>
          </a:prstGeom>
        </p:spPr>
      </p:pic>
    </p:spTree>
    <p:extLst>
      <p:ext uri="{BB962C8B-B14F-4D97-AF65-F5344CB8AC3E}">
        <p14:creationId xmlns:p14="http://schemas.microsoft.com/office/powerpoint/2010/main" val="2255830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9"/>
          <p:cNvSpPr txBox="1">
            <a:spLocks noGrp="1"/>
          </p:cNvSpPr>
          <p:nvPr>
            <p:ph type="title"/>
          </p:nvPr>
        </p:nvSpPr>
        <p:spPr>
          <a:xfrm>
            <a:off x="1241585" y="1550425"/>
            <a:ext cx="8219067" cy="159742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000">
                <a:latin typeface="Times New Roman"/>
              </a:rPr>
              <a:t>THANK </a:t>
            </a:r>
            <a:r>
              <a:rPr lang="en" sz="9000">
                <a:solidFill>
                  <a:schemeClr val="bg1"/>
                </a:solidFill>
                <a:latin typeface="Times New Roman"/>
              </a:rPr>
              <a:t>YOU</a:t>
            </a:r>
            <a:endParaRPr lang="en-US" sz="9000">
              <a:solidFill>
                <a:schemeClr val="bg1"/>
              </a:solidFill>
              <a:latin typeface="Times New Roman"/>
            </a:endParaRPr>
          </a:p>
        </p:txBody>
      </p:sp>
      <p:cxnSp>
        <p:nvCxnSpPr>
          <p:cNvPr id="916" name="Google Shape;916;p79"/>
          <p:cNvCxnSpPr/>
          <p:nvPr/>
        </p:nvCxnSpPr>
        <p:spPr>
          <a:xfrm flipH="1">
            <a:off x="1092900" y="1698700"/>
            <a:ext cx="11100" cy="1899600"/>
          </a:xfrm>
          <a:prstGeom prst="straightConnector1">
            <a:avLst/>
          </a:prstGeom>
          <a:noFill/>
          <a:ln w="19050" cap="flat" cmpd="sng">
            <a:solidFill>
              <a:schemeClr val="dk2"/>
            </a:solidFill>
            <a:prstDash val="solid"/>
            <a:round/>
            <a:headEnd type="none" w="med" len="med"/>
            <a:tailEnd type="none" w="med" len="med"/>
          </a:ln>
        </p:spPr>
      </p:cxnSp>
      <p:sp>
        <p:nvSpPr>
          <p:cNvPr id="3" name="Subtitle 2">
            <a:extLst>
              <a:ext uri="{FF2B5EF4-FFF2-40B4-BE49-F238E27FC236}">
                <a16:creationId xmlns:a16="http://schemas.microsoft.com/office/drawing/2014/main" id="{BC82397E-5575-19AB-96C0-3E882B22D3EF}"/>
              </a:ext>
            </a:extLst>
          </p:cNvPr>
          <p:cNvSpPr>
            <a:spLocks noGrp="1"/>
          </p:cNvSpPr>
          <p:nvPr>
            <p:ph type="subTitle" idx="1"/>
          </p:nvPr>
        </p:nvSpPr>
        <p:spPr/>
        <p:txBody>
          <a:bodyPr/>
          <a:lstStyle/>
          <a:p>
            <a:r>
              <a:rPr lang="en-US">
                <a:latin typeface="Times New Roman"/>
              </a:rPr>
              <a:t>TEAM </a:t>
            </a:r>
            <a:r>
              <a:rPr lang="en-US">
                <a:solidFill>
                  <a:schemeClr val="bg2">
                    <a:lumMod val="60000"/>
                    <a:lumOff val="40000"/>
                  </a:schemeClr>
                </a:solidFill>
                <a:latin typeface="Times New Roman"/>
              </a:rPr>
              <a:t>13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7"/>
          <p:cNvSpPr txBox="1">
            <a:spLocks noGrp="1"/>
          </p:cNvSpPr>
          <p:nvPr>
            <p:ph type="title" idx="15"/>
          </p:nvPr>
        </p:nvSpPr>
        <p:spPr>
          <a:xfrm>
            <a:off x="713225" y="539250"/>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0">
                <a:latin typeface="Times New Roman"/>
              </a:rPr>
              <a:t>TABLE OF </a:t>
            </a:r>
            <a:r>
              <a:rPr lang="en" b="0">
                <a:solidFill>
                  <a:schemeClr val="bg2">
                    <a:lumMod val="60000"/>
                    <a:lumOff val="40000"/>
                  </a:schemeClr>
                </a:solidFill>
                <a:latin typeface="Times New Roman"/>
              </a:rPr>
              <a:t>CONTENTS</a:t>
            </a:r>
            <a:endParaRPr lang="en-US" b="0">
              <a:solidFill>
                <a:schemeClr val="bg2">
                  <a:lumMod val="60000"/>
                  <a:lumOff val="40000"/>
                </a:schemeClr>
              </a:solidFill>
            </a:endParaRPr>
          </a:p>
        </p:txBody>
      </p:sp>
      <p:sp>
        <p:nvSpPr>
          <p:cNvPr id="326" name="Google Shape;326;p47"/>
          <p:cNvSpPr txBox="1">
            <a:spLocks noGrp="1"/>
          </p:cNvSpPr>
          <p:nvPr>
            <p:ph type="subTitle" idx="1"/>
          </p:nvPr>
        </p:nvSpPr>
        <p:spPr>
          <a:xfrm>
            <a:off x="1812600" y="1550175"/>
            <a:ext cx="2070900" cy="785100"/>
          </a:xfrm>
          <a:prstGeom prst="rect">
            <a:avLst/>
          </a:prstGeom>
        </p:spPr>
        <p:txBody>
          <a:bodyPr spcFirstLastPara="1" wrap="square" lIns="91425" tIns="91425" rIns="91425" bIns="91425" anchor="t" anchorCtr="0">
            <a:noAutofit/>
          </a:bodyPr>
          <a:lstStyle/>
          <a:p>
            <a:pPr marL="0" indent="0">
              <a:spcAft>
                <a:spcPts val="1600"/>
              </a:spcAft>
            </a:pPr>
            <a:r>
              <a:rPr lang="en" b="0" dirty="0">
                <a:latin typeface="Times New Roman"/>
              </a:rPr>
              <a:t>General </a:t>
            </a:r>
            <a:r>
              <a:rPr lang="en" b="0" dirty="0">
                <a:solidFill>
                  <a:schemeClr val="bg2"/>
                </a:solidFill>
                <a:latin typeface="Times New Roman"/>
              </a:rPr>
              <a:t>Overview</a:t>
            </a:r>
            <a:endParaRPr lang="en-US" b="0">
              <a:solidFill>
                <a:schemeClr val="bg2"/>
              </a:solidFill>
              <a:latin typeface="Times New Roman"/>
            </a:endParaRPr>
          </a:p>
        </p:txBody>
      </p:sp>
      <p:sp>
        <p:nvSpPr>
          <p:cNvPr id="327" name="Google Shape;327;p47"/>
          <p:cNvSpPr txBox="1">
            <a:spLocks noGrp="1"/>
          </p:cNvSpPr>
          <p:nvPr>
            <p:ph type="title"/>
          </p:nvPr>
        </p:nvSpPr>
        <p:spPr>
          <a:xfrm>
            <a:off x="651777" y="1513500"/>
            <a:ext cx="8985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rPr>
              <a:t>01</a:t>
            </a:r>
            <a:endParaRPr lang="en-US" dirty="0">
              <a:latin typeface="Times New Roman"/>
            </a:endParaRPr>
          </a:p>
        </p:txBody>
      </p:sp>
      <p:sp>
        <p:nvSpPr>
          <p:cNvPr id="329" name="Google Shape;329;p47"/>
          <p:cNvSpPr txBox="1">
            <a:spLocks noGrp="1"/>
          </p:cNvSpPr>
          <p:nvPr>
            <p:ph type="subTitle" idx="3"/>
          </p:nvPr>
        </p:nvSpPr>
        <p:spPr>
          <a:xfrm>
            <a:off x="5534275" y="1669238"/>
            <a:ext cx="2070900" cy="785100"/>
          </a:xfrm>
          <a:prstGeom prst="rect">
            <a:avLst/>
          </a:prstGeom>
        </p:spPr>
        <p:txBody>
          <a:bodyPr spcFirstLastPara="1" wrap="square" lIns="91425" tIns="91425" rIns="91425" bIns="91425" anchor="t" anchorCtr="0">
            <a:noAutofit/>
          </a:bodyPr>
          <a:lstStyle/>
          <a:p>
            <a:pPr marL="0" lvl="0" indent="0" algn="l">
              <a:spcBef>
                <a:spcPts val="0"/>
              </a:spcBef>
              <a:spcAft>
                <a:spcPts val="1600"/>
              </a:spcAft>
              <a:buNone/>
            </a:pPr>
            <a:r>
              <a:rPr lang="en" b="0" dirty="0">
                <a:latin typeface="Times New Roman"/>
              </a:rPr>
              <a:t>Authentication</a:t>
            </a:r>
            <a:endParaRPr lang="en-US" b="0">
              <a:latin typeface="Times New Roman"/>
            </a:endParaRPr>
          </a:p>
        </p:txBody>
      </p:sp>
      <p:sp>
        <p:nvSpPr>
          <p:cNvPr id="330" name="Google Shape;330;p47"/>
          <p:cNvSpPr txBox="1">
            <a:spLocks noGrp="1"/>
          </p:cNvSpPr>
          <p:nvPr>
            <p:ph type="title" idx="4"/>
          </p:nvPr>
        </p:nvSpPr>
        <p:spPr>
          <a:xfrm>
            <a:off x="4357899" y="1513500"/>
            <a:ext cx="8985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rPr>
              <a:t>02</a:t>
            </a:r>
            <a:endParaRPr lang="en-US" dirty="0">
              <a:latin typeface="Times New Roman"/>
            </a:endParaRPr>
          </a:p>
        </p:txBody>
      </p:sp>
      <p:sp>
        <p:nvSpPr>
          <p:cNvPr id="332" name="Google Shape;332;p47"/>
          <p:cNvSpPr txBox="1">
            <a:spLocks noGrp="1"/>
          </p:cNvSpPr>
          <p:nvPr>
            <p:ph type="subTitle" idx="6"/>
          </p:nvPr>
        </p:nvSpPr>
        <p:spPr>
          <a:xfrm>
            <a:off x="1812600" y="3146300"/>
            <a:ext cx="2070900" cy="785100"/>
          </a:xfrm>
          <a:prstGeom prst="rect">
            <a:avLst/>
          </a:prstGeom>
        </p:spPr>
        <p:txBody>
          <a:bodyPr spcFirstLastPara="1" wrap="square" lIns="91425" tIns="91425" rIns="91425" bIns="91425" anchor="t" anchorCtr="0">
            <a:noAutofit/>
          </a:bodyPr>
          <a:lstStyle/>
          <a:p>
            <a:pPr marL="0" indent="0">
              <a:spcAft>
                <a:spcPts val="1600"/>
              </a:spcAft>
            </a:pPr>
            <a:r>
              <a:rPr lang="en" b="0" dirty="0">
                <a:latin typeface="Times New Roman"/>
              </a:rPr>
              <a:t>Encryption </a:t>
            </a:r>
            <a:r>
              <a:rPr lang="en" b="0" dirty="0">
                <a:solidFill>
                  <a:schemeClr val="bg2"/>
                </a:solidFill>
                <a:latin typeface="Times New Roman"/>
              </a:rPr>
              <a:t>&amp;</a:t>
            </a:r>
            <a:r>
              <a:rPr lang="en" b="0" dirty="0">
                <a:latin typeface="Times New Roman"/>
              </a:rPr>
              <a:t> Decryption</a:t>
            </a:r>
          </a:p>
        </p:txBody>
      </p:sp>
      <p:sp>
        <p:nvSpPr>
          <p:cNvPr id="333" name="Google Shape;333;p47"/>
          <p:cNvSpPr txBox="1">
            <a:spLocks noGrp="1"/>
          </p:cNvSpPr>
          <p:nvPr>
            <p:ph type="title" idx="7"/>
          </p:nvPr>
        </p:nvSpPr>
        <p:spPr>
          <a:xfrm>
            <a:off x="651777" y="3109625"/>
            <a:ext cx="8985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rPr>
              <a:t>03</a:t>
            </a:r>
            <a:endParaRPr lang="en-US" dirty="0">
              <a:latin typeface="Times New Roman"/>
            </a:endParaRPr>
          </a:p>
        </p:txBody>
      </p:sp>
      <p:sp>
        <p:nvSpPr>
          <p:cNvPr id="335" name="Google Shape;335;p47"/>
          <p:cNvSpPr txBox="1">
            <a:spLocks noGrp="1"/>
          </p:cNvSpPr>
          <p:nvPr>
            <p:ph type="subTitle" idx="9"/>
          </p:nvPr>
        </p:nvSpPr>
        <p:spPr>
          <a:xfrm>
            <a:off x="5534275" y="3146300"/>
            <a:ext cx="2070900" cy="785100"/>
          </a:xfrm>
          <a:prstGeom prst="rect">
            <a:avLst/>
          </a:prstGeom>
        </p:spPr>
        <p:txBody>
          <a:bodyPr spcFirstLastPara="1" wrap="square" lIns="91425" tIns="91425" rIns="91425" bIns="91425" anchor="t" anchorCtr="0">
            <a:noAutofit/>
          </a:bodyPr>
          <a:lstStyle/>
          <a:p>
            <a:pPr marL="0" indent="0">
              <a:spcAft>
                <a:spcPts val="1600"/>
              </a:spcAft>
            </a:pPr>
            <a:r>
              <a:rPr lang="en" b="0" dirty="0">
                <a:solidFill>
                  <a:srgbClr val="FFFFFF"/>
                </a:solidFill>
                <a:latin typeface="Times New Roman"/>
              </a:rPr>
              <a:t>Implementation </a:t>
            </a:r>
            <a:r>
              <a:rPr lang="en" b="0" dirty="0">
                <a:solidFill>
                  <a:schemeClr val="bg2"/>
                </a:solidFill>
                <a:latin typeface="Times New Roman"/>
              </a:rPr>
              <a:t>and</a:t>
            </a:r>
            <a:r>
              <a:rPr lang="en" b="0" dirty="0">
                <a:solidFill>
                  <a:srgbClr val="FFFFFF"/>
                </a:solidFill>
                <a:latin typeface="Times New Roman"/>
              </a:rPr>
              <a:t> Output</a:t>
            </a:r>
          </a:p>
        </p:txBody>
      </p:sp>
      <p:sp>
        <p:nvSpPr>
          <p:cNvPr id="336" name="Google Shape;336;p47"/>
          <p:cNvSpPr txBox="1">
            <a:spLocks noGrp="1"/>
          </p:cNvSpPr>
          <p:nvPr>
            <p:ph type="title" idx="13"/>
          </p:nvPr>
        </p:nvSpPr>
        <p:spPr>
          <a:xfrm>
            <a:off x="4358025" y="3109625"/>
            <a:ext cx="898500" cy="96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a:rPr>
              <a:t>04</a:t>
            </a:r>
            <a:endParaRPr lang="en-US" dirty="0">
              <a:latin typeface="Times New Roman"/>
            </a:endParaRPr>
          </a:p>
        </p:txBody>
      </p:sp>
      <p:cxnSp>
        <p:nvCxnSpPr>
          <p:cNvPr id="338" name="Google Shape;338;p47"/>
          <p:cNvCxnSpPr/>
          <p:nvPr/>
        </p:nvCxnSpPr>
        <p:spPr>
          <a:xfrm>
            <a:off x="1655730" y="1673673"/>
            <a:ext cx="9000" cy="1095600"/>
          </a:xfrm>
          <a:prstGeom prst="straightConnector1">
            <a:avLst/>
          </a:prstGeom>
          <a:noFill/>
          <a:ln w="19050" cap="flat" cmpd="sng">
            <a:solidFill>
              <a:schemeClr val="dk2"/>
            </a:solidFill>
            <a:prstDash val="solid"/>
            <a:round/>
            <a:headEnd type="none" w="med" len="med"/>
            <a:tailEnd type="none" w="med" len="med"/>
          </a:ln>
        </p:spPr>
      </p:cxnSp>
      <p:cxnSp>
        <p:nvCxnSpPr>
          <p:cNvPr id="339" name="Google Shape;339;p47"/>
          <p:cNvCxnSpPr/>
          <p:nvPr/>
        </p:nvCxnSpPr>
        <p:spPr>
          <a:xfrm>
            <a:off x="5377400" y="1673673"/>
            <a:ext cx="9000" cy="1095600"/>
          </a:xfrm>
          <a:prstGeom prst="straightConnector1">
            <a:avLst/>
          </a:prstGeom>
          <a:noFill/>
          <a:ln w="19050" cap="flat" cmpd="sng">
            <a:solidFill>
              <a:schemeClr val="dk2"/>
            </a:solidFill>
            <a:prstDash val="solid"/>
            <a:round/>
            <a:headEnd type="none" w="med" len="med"/>
            <a:tailEnd type="none" w="med" len="med"/>
          </a:ln>
        </p:spPr>
      </p:cxnSp>
      <p:cxnSp>
        <p:nvCxnSpPr>
          <p:cNvPr id="340" name="Google Shape;340;p47"/>
          <p:cNvCxnSpPr/>
          <p:nvPr/>
        </p:nvCxnSpPr>
        <p:spPr>
          <a:xfrm>
            <a:off x="1655730" y="3266182"/>
            <a:ext cx="9000" cy="1095600"/>
          </a:xfrm>
          <a:prstGeom prst="straightConnector1">
            <a:avLst/>
          </a:prstGeom>
          <a:noFill/>
          <a:ln w="19050" cap="flat" cmpd="sng">
            <a:solidFill>
              <a:schemeClr val="dk2"/>
            </a:solidFill>
            <a:prstDash val="solid"/>
            <a:round/>
            <a:headEnd type="none" w="med" len="med"/>
            <a:tailEnd type="none" w="med" len="med"/>
          </a:ln>
        </p:spPr>
      </p:cxnSp>
      <p:cxnSp>
        <p:nvCxnSpPr>
          <p:cNvPr id="341" name="Google Shape;341;p47"/>
          <p:cNvCxnSpPr/>
          <p:nvPr/>
        </p:nvCxnSpPr>
        <p:spPr>
          <a:xfrm>
            <a:off x="5377409" y="3266182"/>
            <a:ext cx="9000" cy="10956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90791-8140-D7B7-7EF4-D55BFB9C162B}"/>
              </a:ext>
            </a:extLst>
          </p:cNvPr>
          <p:cNvSpPr>
            <a:spLocks noGrp="1"/>
          </p:cNvSpPr>
          <p:nvPr>
            <p:ph type="title"/>
          </p:nvPr>
        </p:nvSpPr>
        <p:spPr>
          <a:xfrm>
            <a:off x="384613" y="1744163"/>
            <a:ext cx="7726800" cy="2604000"/>
          </a:xfrm>
        </p:spPr>
        <p:txBody>
          <a:bodyPr anchor="t"/>
          <a:lstStyle/>
          <a:p>
            <a:r>
              <a:rPr lang="en-US" sz="1400" b="0" i="0" dirty="0">
                <a:solidFill>
                  <a:schemeClr val="bg1"/>
                </a:solidFill>
                <a:effectLst/>
                <a:latin typeface="Times New Roman"/>
                <a:cs typeface="Times New Roman"/>
              </a:rPr>
              <a:t>The aim of our project is to design and implement a Turing machine that can perform pattern matching on a given username and password, and then use this information to facilitate secure</a:t>
            </a:r>
            <a:r>
              <a:rPr lang="en-US" sz="1400" b="0" dirty="0">
                <a:solidFill>
                  <a:schemeClr val="bg1"/>
                </a:solidFill>
                <a:latin typeface="Times New Roman"/>
                <a:cs typeface="Times New Roman"/>
              </a:rPr>
              <a:t> </a:t>
            </a:r>
            <a:r>
              <a:rPr lang="en-US" sz="1400" b="0" i="0" dirty="0">
                <a:solidFill>
                  <a:schemeClr val="bg1"/>
                </a:solidFill>
                <a:effectLst/>
                <a:latin typeface="Times New Roman"/>
                <a:cs typeface="Times New Roman"/>
              </a:rPr>
              <a:t> communication through the use of various cryptography functionalities such as encryption and decryption. </a:t>
            </a:r>
            <a:br>
              <a:rPr lang="en-US" sz="1400" b="0" i="0" dirty="0">
                <a:effectLst/>
                <a:latin typeface="Times New Roman" panose="02020603050405020304" pitchFamily="18" charset="0"/>
                <a:cs typeface="Times New Roman" panose="02020603050405020304" pitchFamily="18" charset="0"/>
              </a:rPr>
            </a:br>
            <a:br>
              <a:rPr lang="en-US" sz="1400" b="0" i="0" dirty="0">
                <a:effectLst/>
                <a:latin typeface="Times New Roman" panose="02020603050405020304" pitchFamily="18" charset="0"/>
                <a:cs typeface="Times New Roman" panose="02020603050405020304" pitchFamily="18" charset="0"/>
              </a:rPr>
            </a:br>
            <a:r>
              <a:rPr lang="en-US" sz="1400" b="0" dirty="0">
                <a:solidFill>
                  <a:schemeClr val="bg1"/>
                </a:solidFill>
                <a:latin typeface="Times New Roman"/>
                <a:cs typeface="Times New Roman"/>
              </a:rPr>
              <a:t>The </a:t>
            </a:r>
            <a:r>
              <a:rPr lang="en-US" sz="1400" b="0" i="0" dirty="0">
                <a:solidFill>
                  <a:schemeClr val="bg1"/>
                </a:solidFill>
                <a:effectLst/>
                <a:latin typeface="Times New Roman"/>
                <a:cs typeface="Times New Roman"/>
              </a:rPr>
              <a:t>project emphasizes on the development of a secure system for verifying user identities and protecting sensitive data and will also serve as a valuable educational tool for understanding the principles of computation and cryptography.</a:t>
            </a:r>
            <a:endParaRPr lang="en-US" sz="1400" dirty="0">
              <a:solidFill>
                <a:schemeClr val="bg1"/>
              </a:solidFill>
              <a:latin typeface="Times New Roman"/>
              <a:cs typeface="Times New Roman"/>
            </a:endParaRPr>
          </a:p>
        </p:txBody>
      </p:sp>
      <p:sp>
        <p:nvSpPr>
          <p:cNvPr id="4" name="TextBox 3">
            <a:extLst>
              <a:ext uri="{FF2B5EF4-FFF2-40B4-BE49-F238E27FC236}">
                <a16:creationId xmlns:a16="http://schemas.microsoft.com/office/drawing/2014/main" id="{09D1244C-04A6-7EA7-6A2B-533D6528BC45}"/>
              </a:ext>
            </a:extLst>
          </p:cNvPr>
          <p:cNvSpPr txBox="1"/>
          <p:nvPr/>
        </p:nvSpPr>
        <p:spPr>
          <a:xfrm>
            <a:off x="381260" y="674139"/>
            <a:ext cx="6622256" cy="769441"/>
          </a:xfrm>
          <a:prstGeom prst="rect">
            <a:avLst/>
          </a:prstGeom>
          <a:noFill/>
        </p:spPr>
        <p:txBody>
          <a:bodyPr wrap="square" lIns="91440" tIns="45720" rIns="91440" bIns="45720" rtlCol="0" anchor="t">
            <a:spAutoFit/>
          </a:bodyPr>
          <a:lstStyle/>
          <a:p>
            <a:r>
              <a:rPr lang="en-IN" sz="4400" b="0" i="0">
                <a:solidFill>
                  <a:schemeClr val="bg2">
                    <a:lumMod val="60000"/>
                    <a:lumOff val="40000"/>
                  </a:schemeClr>
                </a:solidFill>
                <a:effectLst/>
                <a:latin typeface="Times New Roman"/>
                <a:cs typeface="Times New Roman"/>
              </a:rPr>
              <a:t>Objectives of</a:t>
            </a:r>
            <a:r>
              <a:rPr lang="en-IN" sz="4400" b="0" i="0">
                <a:solidFill>
                  <a:schemeClr val="bg1"/>
                </a:solidFill>
                <a:effectLst/>
                <a:latin typeface="Times New Roman"/>
                <a:cs typeface="Times New Roman"/>
              </a:rPr>
              <a:t> the project</a:t>
            </a:r>
            <a:endParaRPr lang="en-IN" sz="3600">
              <a:solidFill>
                <a:schemeClr val="bg1"/>
              </a:solidFill>
              <a:latin typeface="Times New Roman"/>
              <a:cs typeface="Times New Roman"/>
            </a:endParaRPr>
          </a:p>
        </p:txBody>
      </p:sp>
    </p:spTree>
    <p:extLst>
      <p:ext uri="{BB962C8B-B14F-4D97-AF65-F5344CB8AC3E}">
        <p14:creationId xmlns:p14="http://schemas.microsoft.com/office/powerpoint/2010/main" val="1815373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5FA9-560B-7091-5F86-41ADCB6BFE11}"/>
              </a:ext>
            </a:extLst>
          </p:cNvPr>
          <p:cNvSpPr>
            <a:spLocks noGrp="1"/>
          </p:cNvSpPr>
          <p:nvPr>
            <p:ph type="title"/>
          </p:nvPr>
        </p:nvSpPr>
        <p:spPr>
          <a:xfrm>
            <a:off x="313175" y="426536"/>
            <a:ext cx="8145025" cy="572700"/>
          </a:xfrm>
        </p:spPr>
        <p:txBody>
          <a:bodyPr/>
          <a:lstStyle/>
          <a:p>
            <a:br>
              <a:rPr lang="en-US" b="0">
                <a:latin typeface="Times New Roman"/>
              </a:rPr>
            </a:br>
            <a:endParaRPr lang="en-US" b="0">
              <a:solidFill>
                <a:schemeClr val="bg2">
                  <a:lumMod val="60000"/>
                  <a:lumOff val="40000"/>
                </a:schemeClr>
              </a:solidFill>
              <a:latin typeface="Times New Roman"/>
            </a:endParaRPr>
          </a:p>
        </p:txBody>
      </p:sp>
      <p:sp>
        <p:nvSpPr>
          <p:cNvPr id="3" name="Subtitle 2">
            <a:extLst>
              <a:ext uri="{FF2B5EF4-FFF2-40B4-BE49-F238E27FC236}">
                <a16:creationId xmlns:a16="http://schemas.microsoft.com/office/drawing/2014/main" id="{A4226934-0F6C-7898-1D58-0CB1DE6A966D}"/>
              </a:ext>
            </a:extLst>
          </p:cNvPr>
          <p:cNvSpPr>
            <a:spLocks noGrp="1"/>
          </p:cNvSpPr>
          <p:nvPr>
            <p:ph type="subTitle" idx="1"/>
          </p:nvPr>
        </p:nvSpPr>
        <p:spPr>
          <a:xfrm>
            <a:off x="165538" y="1135066"/>
            <a:ext cx="8603018" cy="3260700"/>
          </a:xfrm>
        </p:spPr>
        <p:txBody>
          <a:bodyPr/>
          <a:lstStyle/>
          <a:p>
            <a:pPr marL="425450" indent="-285750" algn="l" fontAlgn="base">
              <a:buFont typeface="Arial" panose="020B0604020202020204" pitchFamily="34" charset="0"/>
              <a:buChar char="•"/>
            </a:pPr>
            <a:r>
              <a:rPr lang="en-US" sz="1400">
                <a:latin typeface="Times New Roman"/>
                <a:cs typeface="Times New Roman"/>
              </a:rPr>
              <a:t>Using the Turing Machine as comparator which performs string matching , using this functionality we integrate this to user interface login page.</a:t>
            </a:r>
          </a:p>
          <a:p>
            <a:pPr marL="425450" indent="-285750" algn="l" fontAlgn="base">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a:p>
            <a:pPr marL="139700" indent="0" fontAlgn="base">
              <a:buNone/>
            </a:pPr>
            <a:r>
              <a:rPr lang="en-US" sz="1400">
                <a:latin typeface="Times New Roman"/>
                <a:cs typeface="Times New Roman"/>
              </a:rPr>
              <a:t>      a)If the username and password matches then the user is redirected to the next page.</a:t>
            </a:r>
          </a:p>
          <a:p>
            <a:pPr marL="139700" indent="0" fontAlgn="base">
              <a:buNone/>
            </a:pPr>
            <a:endParaRPr lang="en-US" sz="1400">
              <a:latin typeface="Times New Roman" panose="02020603050405020304" pitchFamily="18" charset="0"/>
              <a:cs typeface="Times New Roman" panose="02020603050405020304" pitchFamily="18" charset="0"/>
            </a:endParaRPr>
          </a:p>
          <a:p>
            <a:pPr marL="139700" indent="0" fontAlgn="base">
              <a:buNone/>
            </a:pPr>
            <a:r>
              <a:rPr lang="en-US" sz="1400">
                <a:latin typeface="Times New Roman"/>
                <a:cs typeface="Times New Roman"/>
              </a:rPr>
              <a:t>      b)If the username and password do not match then the user is not granted access and login is failed .</a:t>
            </a:r>
          </a:p>
          <a:p>
            <a:pPr marL="425450" indent="-285750" algn="l" fontAlgn="base">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a:p>
            <a:pPr marL="425450" indent="-285750" algn="l" fontAlgn="base">
              <a:buFont typeface="Arial" panose="020B0604020202020204" pitchFamily="34" charset="0"/>
              <a:buChar char="•"/>
            </a:pPr>
            <a:r>
              <a:rPr lang="en-US" sz="1400">
                <a:latin typeface="Times New Roman"/>
                <a:cs typeface="Times New Roman"/>
              </a:rPr>
              <a:t>The next page the server can send message to the client (client-server interaction) that is the message are encrypted on the sender side and decrypted is received by user side where we make use of 2 methods which perform encryption and decryption: </a:t>
            </a:r>
            <a:r>
              <a:rPr lang="en-US" sz="1400">
                <a:solidFill>
                  <a:schemeClr val="bg2">
                    <a:lumMod val="60000"/>
                    <a:lumOff val="40000"/>
                  </a:schemeClr>
                </a:solidFill>
                <a:latin typeface="Times New Roman"/>
                <a:cs typeface="Times New Roman"/>
              </a:rPr>
              <a:t>Bit Flipping Cipher System and Caesar Cipher System</a:t>
            </a:r>
          </a:p>
          <a:p>
            <a:pPr marL="425450" indent="-285750" algn="l" fontAlgn="base">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a:p>
            <a:pPr marL="425450" indent="-285750" algn="l" fontAlgn="base">
              <a:buFont typeface="Arial" panose="020B0604020202020204" pitchFamily="34" charset="0"/>
              <a:buChar char="•"/>
            </a:pPr>
            <a:r>
              <a:rPr lang="en-US" sz="1400">
                <a:latin typeface="Times New Roman"/>
                <a:cs typeface="Times New Roman"/>
              </a:rPr>
              <a:t>The primary automata in both of the above approaches is the Turing Machine</a:t>
            </a:r>
          </a:p>
          <a:p>
            <a:pPr marL="425450" indent="-285750" algn="l" fontAlgn="base">
              <a:buFont typeface="Arial" panose="020B0604020202020204" pitchFamily="34" charset="0"/>
              <a:buChar char="•"/>
            </a:pPr>
            <a:endParaRPr lang="en-US" sz="1400">
              <a:latin typeface="Times New Roman" panose="02020603050405020304" pitchFamily="18" charset="0"/>
              <a:cs typeface="Times New Roman" panose="02020603050405020304" pitchFamily="18" charset="0"/>
            </a:endParaRPr>
          </a:p>
          <a:p>
            <a:pPr marL="425450" indent="-285750" algn="l" fontAlgn="base">
              <a:buFont typeface="Arial" panose="020B0604020202020204" pitchFamily="34" charset="0"/>
              <a:buChar char="•"/>
            </a:pPr>
            <a:r>
              <a:rPr lang="en-US" sz="1400">
                <a:latin typeface="Times New Roman"/>
                <a:cs typeface="Times New Roman"/>
              </a:rPr>
              <a:t>When can also observe that as the client receiver some information from the server , it is able to get the decrypted text.</a:t>
            </a:r>
          </a:p>
        </p:txBody>
      </p:sp>
      <p:sp>
        <p:nvSpPr>
          <p:cNvPr id="4" name="Title 1">
            <a:extLst>
              <a:ext uri="{FF2B5EF4-FFF2-40B4-BE49-F238E27FC236}">
                <a16:creationId xmlns:a16="http://schemas.microsoft.com/office/drawing/2014/main" id="{10614F8F-A03B-F79A-9860-9C2206EA3351}"/>
              </a:ext>
            </a:extLst>
          </p:cNvPr>
          <p:cNvSpPr>
            <a:spLocks noGrp="1"/>
          </p:cNvSpPr>
          <p:nvPr/>
        </p:nvSpPr>
        <p:spPr>
          <a:xfrm>
            <a:off x="2155469" y="227307"/>
            <a:ext cx="490105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Oxygen"/>
              <a:buNone/>
              <a:defRPr sz="2500" b="1" i="0" u="none" strike="noStrike" cap="none">
                <a:solidFill>
                  <a:schemeClr val="lt1"/>
                </a:solidFill>
                <a:latin typeface="Oxygen"/>
                <a:ea typeface="Oxygen"/>
                <a:cs typeface="Oxygen"/>
                <a:sym typeface="Oxygen"/>
              </a:defRPr>
            </a:lvl1pPr>
            <a:lvl2pPr marR="0" lvl="1"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2pPr>
            <a:lvl3pPr marR="0" lvl="2"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3pPr>
            <a:lvl4pPr marR="0" lvl="3"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4pPr>
            <a:lvl5pPr marR="0" lvl="4"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5pPr>
            <a:lvl6pPr marR="0" lvl="5"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6pPr>
            <a:lvl7pPr marR="0" lvl="6"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7pPr>
            <a:lvl8pPr marR="0" lvl="7"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8pPr>
            <a:lvl9pPr marR="0" lvl="8" algn="l" rtl="0">
              <a:lnSpc>
                <a:spcPct val="100000"/>
              </a:lnSpc>
              <a:spcBef>
                <a:spcPts val="0"/>
              </a:spcBef>
              <a:spcAft>
                <a:spcPts val="0"/>
              </a:spcAft>
              <a:buClr>
                <a:schemeClr val="dk2"/>
              </a:buClr>
              <a:buSzPts val="2800"/>
              <a:buFont typeface="Oxygen"/>
              <a:buNone/>
              <a:defRPr sz="2800" b="1" i="0" u="none" strike="noStrike" cap="none">
                <a:solidFill>
                  <a:schemeClr val="dk2"/>
                </a:solidFill>
                <a:latin typeface="Oxygen"/>
                <a:ea typeface="Oxygen"/>
                <a:cs typeface="Oxygen"/>
                <a:sym typeface="Oxygen"/>
              </a:defRPr>
            </a:lvl9pPr>
          </a:lstStyle>
          <a:p>
            <a:r>
              <a:rPr lang="en-US" sz="4800" b="0">
                <a:solidFill>
                  <a:schemeClr val="bg2"/>
                </a:solidFill>
                <a:latin typeface="Times New Roman"/>
                <a:cs typeface="Times New Roman"/>
              </a:rPr>
              <a:t>General </a:t>
            </a:r>
            <a:r>
              <a:rPr lang="en-US" sz="4800" b="0">
                <a:solidFill>
                  <a:schemeClr val="bg1"/>
                </a:solidFill>
                <a:latin typeface="Times New Roman"/>
                <a:cs typeface="Times New Roman"/>
              </a:rPr>
              <a:t>Overview </a:t>
            </a:r>
            <a:endParaRPr lang="en-IN" sz="4800" b="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3684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0"/>
          <p:cNvSpPr txBox="1">
            <a:spLocks noGrp="1"/>
          </p:cNvSpPr>
          <p:nvPr>
            <p:ph type="title"/>
          </p:nvPr>
        </p:nvSpPr>
        <p:spPr>
          <a:xfrm>
            <a:off x="4778265" y="1731597"/>
            <a:ext cx="4222338" cy="1216800"/>
          </a:xfrm>
          <a:prstGeom prst="rect">
            <a:avLst/>
          </a:prstGeom>
        </p:spPr>
        <p:txBody>
          <a:bodyPr spcFirstLastPara="1" wrap="square" lIns="91425" tIns="91425" rIns="91425" bIns="91425" anchor="ctr" anchorCtr="0">
            <a:noAutofit/>
          </a:bodyPr>
          <a:lstStyle/>
          <a:p>
            <a:r>
              <a:rPr lang="en" b="0">
                <a:solidFill>
                  <a:schemeClr val="bg1"/>
                </a:solidFill>
                <a:latin typeface="Times New Roman"/>
              </a:rPr>
              <a:t>AUTHENTICATION</a:t>
            </a:r>
            <a:endParaRPr lang="en-US">
              <a:solidFill>
                <a:schemeClr val="bg1"/>
              </a:solidFill>
              <a:latin typeface="Times New Roman"/>
            </a:endParaRPr>
          </a:p>
        </p:txBody>
      </p:sp>
      <p:sp>
        <p:nvSpPr>
          <p:cNvPr id="363" name="Google Shape;363;p50"/>
          <p:cNvSpPr txBox="1">
            <a:spLocks noGrp="1"/>
          </p:cNvSpPr>
          <p:nvPr>
            <p:ph type="title" idx="2"/>
          </p:nvPr>
        </p:nvSpPr>
        <p:spPr>
          <a:xfrm>
            <a:off x="2971729" y="1620472"/>
            <a:ext cx="1918200" cy="12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000" b="0">
                <a:solidFill>
                  <a:schemeClr val="bg2">
                    <a:lumMod val="60000"/>
                    <a:lumOff val="40000"/>
                  </a:schemeClr>
                </a:solidFill>
                <a:latin typeface="Times New Roman"/>
              </a:rPr>
              <a:t>01</a:t>
            </a:r>
          </a:p>
        </p:txBody>
      </p:sp>
      <p:sp>
        <p:nvSpPr>
          <p:cNvPr id="364" name="Google Shape;364;p50"/>
          <p:cNvSpPr txBox="1">
            <a:spLocks noGrp="1"/>
          </p:cNvSpPr>
          <p:nvPr>
            <p:ph type="subTitle" idx="1"/>
          </p:nvPr>
        </p:nvSpPr>
        <p:spPr>
          <a:xfrm>
            <a:off x="4865577" y="2887200"/>
            <a:ext cx="3715800" cy="1020300"/>
          </a:xfrm>
          <a:prstGeom prst="rect">
            <a:avLst/>
          </a:prstGeom>
        </p:spPr>
        <p:txBody>
          <a:bodyPr spcFirstLastPara="1" wrap="square" lIns="91425" tIns="91425" rIns="91425" bIns="91425" anchor="t" anchorCtr="0">
            <a:noAutofit/>
          </a:bodyPr>
          <a:lstStyle/>
          <a:p>
            <a:pPr marL="0" indent="0"/>
            <a:r>
              <a:rPr lang="en">
                <a:latin typeface="Times New Roman"/>
              </a:rPr>
              <a:t>Using String matching for </a:t>
            </a:r>
            <a:r>
              <a:rPr lang="en">
                <a:solidFill>
                  <a:schemeClr val="bg2">
                    <a:lumMod val="60000"/>
                    <a:lumOff val="40000"/>
                  </a:schemeClr>
                </a:solidFill>
                <a:latin typeface="Times New Roman"/>
              </a:rPr>
              <a:t>Login system </a:t>
            </a:r>
          </a:p>
        </p:txBody>
      </p:sp>
      <p:cxnSp>
        <p:nvCxnSpPr>
          <p:cNvPr id="365" name="Google Shape;365;p50"/>
          <p:cNvCxnSpPr/>
          <p:nvPr/>
        </p:nvCxnSpPr>
        <p:spPr>
          <a:xfrm rot="10800000">
            <a:off x="4741950" y="1730150"/>
            <a:ext cx="0" cy="20004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A4FF-6F53-A34E-EEA5-616FEFB0CC08}"/>
              </a:ext>
            </a:extLst>
          </p:cNvPr>
          <p:cNvSpPr>
            <a:spLocks noGrp="1"/>
          </p:cNvSpPr>
          <p:nvPr>
            <p:ph type="title"/>
          </p:nvPr>
        </p:nvSpPr>
        <p:spPr>
          <a:xfrm>
            <a:off x="475100" y="602750"/>
            <a:ext cx="7726800" cy="572700"/>
          </a:xfrm>
        </p:spPr>
        <p:txBody>
          <a:bodyPr/>
          <a:lstStyle/>
          <a:p>
            <a:r>
              <a:rPr lang="en-US" b="0">
                <a:solidFill>
                  <a:schemeClr val="bg2">
                    <a:lumMod val="60000"/>
                    <a:lumOff val="40000"/>
                  </a:schemeClr>
                </a:solidFill>
                <a:latin typeface="Times New Roman"/>
              </a:rPr>
              <a:t>String Matching using </a:t>
            </a:r>
            <a:r>
              <a:rPr lang="en-US" b="0">
                <a:solidFill>
                  <a:schemeClr val="bg1"/>
                </a:solidFill>
                <a:latin typeface="Times New Roman"/>
              </a:rPr>
              <a:t>Turing Machine</a:t>
            </a:r>
          </a:p>
        </p:txBody>
      </p:sp>
      <p:sp>
        <p:nvSpPr>
          <p:cNvPr id="3" name="Subtitle 2">
            <a:extLst>
              <a:ext uri="{FF2B5EF4-FFF2-40B4-BE49-F238E27FC236}">
                <a16:creationId xmlns:a16="http://schemas.microsoft.com/office/drawing/2014/main" id="{24412A32-5F11-FBA0-F183-DD7887C019ED}"/>
              </a:ext>
            </a:extLst>
          </p:cNvPr>
          <p:cNvSpPr>
            <a:spLocks noGrp="1"/>
          </p:cNvSpPr>
          <p:nvPr>
            <p:ph type="subTitle" idx="1"/>
          </p:nvPr>
        </p:nvSpPr>
        <p:spPr>
          <a:xfrm>
            <a:off x="348100" y="1346795"/>
            <a:ext cx="7726800" cy="3260700"/>
          </a:xfrm>
        </p:spPr>
        <p:txBody>
          <a:bodyPr/>
          <a:lstStyle/>
          <a:p>
            <a:pPr marL="482600" indent="-342900">
              <a:buAutoNum type="romanLcPeriod"/>
            </a:pPr>
            <a:r>
              <a:rPr lang="en-US" sz="1400">
                <a:latin typeface="Times New Roman"/>
              </a:rPr>
              <a:t>Converting the string input into numbers</a:t>
            </a:r>
            <a:endParaRPr lang="en-US">
              <a:latin typeface="Times New Roman"/>
            </a:endParaRPr>
          </a:p>
          <a:p>
            <a:pPr marL="482600" indent="-342900">
              <a:buAutoNum type="romanLcPeriod"/>
            </a:pPr>
            <a:endParaRPr lang="en-US" sz="1400">
              <a:latin typeface="Times New Roman"/>
            </a:endParaRPr>
          </a:p>
          <a:p>
            <a:pPr marL="482600" indent="-342900">
              <a:buAutoNum type="romanLcPeriod"/>
            </a:pPr>
            <a:r>
              <a:rPr lang="en-US" sz="1400">
                <a:latin typeface="Times New Roman"/>
              </a:rPr>
              <a:t>Next step involves the conversion of the numbers into binary format.</a:t>
            </a:r>
          </a:p>
          <a:p>
            <a:pPr marL="482600" indent="-342900">
              <a:buAutoNum type="romanLcPeriod"/>
            </a:pPr>
            <a:endParaRPr lang="en-US" sz="1400">
              <a:latin typeface="Times New Roman"/>
            </a:endParaRPr>
          </a:p>
          <a:p>
            <a:pPr marL="482600" indent="-342900">
              <a:buAutoNum type="romanLcPeriod"/>
            </a:pPr>
            <a:r>
              <a:rPr lang="en-US" sz="1400">
                <a:latin typeface="Times New Roman"/>
              </a:rPr>
              <a:t>Comparing two numbers by comparing number of ‘1’s.</a:t>
            </a:r>
          </a:p>
          <a:p>
            <a:pPr marL="482600" indent="-342900">
              <a:buAutoNum type="romanLcPeriod"/>
            </a:pPr>
            <a:endParaRPr lang="en-US" sz="1400">
              <a:latin typeface="Times New Roman"/>
            </a:endParaRPr>
          </a:p>
          <a:p>
            <a:pPr marL="482600" indent="-342900">
              <a:buAutoNum type="romanLcPeriod"/>
            </a:pPr>
            <a:r>
              <a:rPr lang="en-US" sz="1400">
                <a:latin typeface="Times New Roman"/>
              </a:rPr>
              <a:t>Comparing ‘1’s by marking them ‘X’.</a:t>
            </a:r>
          </a:p>
          <a:p>
            <a:pPr marL="482600" indent="-342900">
              <a:buAutoNum type="romanLcPeriod"/>
            </a:pPr>
            <a:endParaRPr lang="en-US" sz="1400">
              <a:latin typeface="Times New Roman"/>
            </a:endParaRPr>
          </a:p>
          <a:p>
            <a:pPr marL="482600" indent="-342900">
              <a:buAutoNum type="romanLcPeriod"/>
            </a:pPr>
            <a:r>
              <a:rPr lang="en-US" sz="1400">
                <a:latin typeface="Times New Roman"/>
              </a:rPr>
              <a:t>If ‘1’s are remaining in left of ‘0’, then first number is greater.</a:t>
            </a:r>
          </a:p>
          <a:p>
            <a:pPr marL="482600" indent="-342900">
              <a:buAutoNum type="romanLcPeriod"/>
            </a:pPr>
            <a:endParaRPr lang="en-US" sz="1400">
              <a:latin typeface="Times New Roman"/>
            </a:endParaRPr>
          </a:p>
          <a:p>
            <a:pPr marL="482600" indent="-342900">
              <a:buAutoNum type="romanLcPeriod"/>
            </a:pPr>
            <a:r>
              <a:rPr lang="en-US" sz="1400">
                <a:latin typeface="Times New Roman"/>
              </a:rPr>
              <a:t>If ‘1’s are remaining in right of ‘0’, then second number is greater.</a:t>
            </a:r>
          </a:p>
          <a:p>
            <a:pPr marL="482600" indent="-342900">
              <a:buAutoNum type="romanLcPeriod"/>
            </a:pPr>
            <a:endParaRPr lang="en-US" sz="1400">
              <a:latin typeface="Times New Roman"/>
            </a:endParaRPr>
          </a:p>
          <a:p>
            <a:pPr marL="482600" indent="-342900">
              <a:buAutoNum type="romanLcPeriod"/>
            </a:pPr>
            <a:r>
              <a:rPr lang="en-US" sz="1400">
                <a:latin typeface="Times New Roman"/>
              </a:rPr>
              <a:t>If both ‘1’ are finished then both numbers are equal.</a:t>
            </a:r>
          </a:p>
          <a:p>
            <a:pPr marL="311150" indent="-171450">
              <a:buFont typeface="Arial"/>
              <a:buChar char="•"/>
            </a:pPr>
            <a:endParaRPr lang="en-US">
              <a:latin typeface="Times New Roman"/>
            </a:endParaRPr>
          </a:p>
        </p:txBody>
      </p:sp>
    </p:spTree>
    <p:extLst>
      <p:ext uri="{BB962C8B-B14F-4D97-AF65-F5344CB8AC3E}">
        <p14:creationId xmlns:p14="http://schemas.microsoft.com/office/powerpoint/2010/main" val="2679999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CD1CB398-FCFD-655B-51E4-B4C9333B6C55}"/>
              </a:ext>
            </a:extLst>
          </p:cNvPr>
          <p:cNvPicPr>
            <a:picLocks noChangeAspect="1"/>
          </p:cNvPicPr>
          <p:nvPr/>
        </p:nvPicPr>
        <p:blipFill>
          <a:blip r:embed="rId2"/>
          <a:stretch>
            <a:fillRect/>
          </a:stretch>
        </p:blipFill>
        <p:spPr>
          <a:xfrm>
            <a:off x="382588" y="648698"/>
            <a:ext cx="5434011" cy="3750852"/>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29D80F5-85DB-6C3C-F68C-C5A1A365E0AD}"/>
              </a:ext>
            </a:extLst>
          </p:cNvPr>
          <p:cNvSpPr txBox="1"/>
          <p:nvPr/>
        </p:nvSpPr>
        <p:spPr>
          <a:xfrm>
            <a:off x="5883275" y="1557338"/>
            <a:ext cx="2767012"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2">
                    <a:lumMod val="60000"/>
                    <a:lumOff val="40000"/>
                  </a:schemeClr>
                </a:solidFill>
                <a:latin typeface="Times New Roman"/>
              </a:rPr>
              <a:t>The above picture represents how the comparisons take place under the below </a:t>
            </a:r>
            <a:r>
              <a:rPr lang="en-US">
                <a:solidFill>
                  <a:schemeClr val="bg1"/>
                </a:solidFill>
                <a:latin typeface="Times New Roman"/>
              </a:rPr>
              <a:t>conditions:</a:t>
            </a:r>
          </a:p>
          <a:p>
            <a:endParaRPr lang="en-US">
              <a:solidFill>
                <a:schemeClr val="bg2">
                  <a:lumMod val="60000"/>
                  <a:lumOff val="40000"/>
                </a:schemeClr>
              </a:solidFill>
              <a:latin typeface="Times New Roman"/>
            </a:endParaRPr>
          </a:p>
          <a:p>
            <a:r>
              <a:rPr lang="en-US" err="1">
                <a:solidFill>
                  <a:schemeClr val="bg2">
                    <a:lumMod val="60000"/>
                    <a:lumOff val="40000"/>
                  </a:schemeClr>
                </a:solidFill>
                <a:latin typeface="Times New Roman"/>
              </a:rPr>
              <a:t>i</a:t>
            </a:r>
            <a:r>
              <a:rPr lang="en-US">
                <a:solidFill>
                  <a:schemeClr val="bg2">
                    <a:lumMod val="60000"/>
                    <a:lumOff val="40000"/>
                  </a:schemeClr>
                </a:solidFill>
                <a:latin typeface="Times New Roman"/>
              </a:rPr>
              <a:t>. </a:t>
            </a:r>
            <a:r>
              <a:rPr lang="en-US">
                <a:solidFill>
                  <a:srgbClr val="FFFFFF"/>
                </a:solidFill>
                <a:latin typeface="Times New Roman"/>
              </a:rPr>
              <a:t>Comparator for A = B</a:t>
            </a:r>
            <a:endParaRPr lang="en-US">
              <a:latin typeface="Times New Roman"/>
            </a:endParaRPr>
          </a:p>
          <a:p>
            <a:endParaRPr lang="en-US">
              <a:solidFill>
                <a:srgbClr val="FFFFFF"/>
              </a:solidFill>
              <a:latin typeface="Times New Roman"/>
            </a:endParaRPr>
          </a:p>
          <a:p>
            <a:r>
              <a:rPr lang="en-US">
                <a:solidFill>
                  <a:schemeClr val="bg2">
                    <a:lumMod val="60000"/>
                    <a:lumOff val="40000"/>
                  </a:schemeClr>
                </a:solidFill>
                <a:latin typeface="Times New Roman"/>
              </a:rPr>
              <a:t>ii. </a:t>
            </a:r>
            <a:r>
              <a:rPr lang="en-US">
                <a:solidFill>
                  <a:srgbClr val="FFFFFF"/>
                </a:solidFill>
                <a:latin typeface="Times New Roman"/>
              </a:rPr>
              <a:t>Comparator for A &gt;  B</a:t>
            </a:r>
          </a:p>
          <a:p>
            <a:endParaRPr lang="en-US">
              <a:solidFill>
                <a:srgbClr val="FFFFFF"/>
              </a:solidFill>
              <a:latin typeface="Times New Roman"/>
            </a:endParaRPr>
          </a:p>
          <a:p>
            <a:r>
              <a:rPr lang="en-US">
                <a:solidFill>
                  <a:schemeClr val="bg2">
                    <a:lumMod val="60000"/>
                    <a:lumOff val="40000"/>
                  </a:schemeClr>
                </a:solidFill>
                <a:latin typeface="Times New Roman"/>
              </a:rPr>
              <a:t>iii. </a:t>
            </a:r>
            <a:r>
              <a:rPr lang="en-US">
                <a:solidFill>
                  <a:srgbClr val="FFFFFF"/>
                </a:solidFill>
                <a:latin typeface="Times New Roman"/>
              </a:rPr>
              <a:t>Comparator for A &lt; B</a:t>
            </a:r>
          </a:p>
          <a:p>
            <a:endParaRPr lang="en-US">
              <a:solidFill>
                <a:srgbClr val="FFFFFF"/>
              </a:solidFill>
              <a:latin typeface="Times New Roman"/>
            </a:endParaRPr>
          </a:p>
          <a:p>
            <a:endParaRPr lang="en-US">
              <a:solidFill>
                <a:srgbClr val="FFFFFF"/>
              </a:solidFill>
              <a:latin typeface="Times New Roman"/>
            </a:endParaRPr>
          </a:p>
        </p:txBody>
      </p:sp>
    </p:spTree>
    <p:extLst>
      <p:ext uri="{BB962C8B-B14F-4D97-AF65-F5344CB8AC3E}">
        <p14:creationId xmlns:p14="http://schemas.microsoft.com/office/powerpoint/2010/main" val="154927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23F80-DE5A-4388-B9EF-C4F12DAB37B4}"/>
              </a:ext>
            </a:extLst>
          </p:cNvPr>
          <p:cNvSpPr>
            <a:spLocks noGrp="1"/>
          </p:cNvSpPr>
          <p:nvPr>
            <p:ph type="title"/>
          </p:nvPr>
        </p:nvSpPr>
        <p:spPr>
          <a:xfrm>
            <a:off x="403663" y="332875"/>
            <a:ext cx="7726800" cy="572700"/>
          </a:xfrm>
        </p:spPr>
        <p:txBody>
          <a:bodyPr/>
          <a:lstStyle/>
          <a:p>
            <a:r>
              <a:rPr lang="en-US" b="0">
                <a:solidFill>
                  <a:schemeClr val="bg2">
                    <a:lumMod val="60000"/>
                    <a:lumOff val="40000"/>
                  </a:schemeClr>
                </a:solidFill>
                <a:latin typeface="Times New Roman"/>
                <a:cs typeface="Times New Roman"/>
              </a:rPr>
              <a:t>State transition </a:t>
            </a:r>
            <a:r>
              <a:rPr lang="en-US" b="0">
                <a:solidFill>
                  <a:schemeClr val="bg1"/>
                </a:solidFill>
                <a:latin typeface="Times New Roman"/>
                <a:cs typeface="Times New Roman"/>
              </a:rPr>
              <a:t>diagram </a:t>
            </a:r>
            <a:endParaRPr lang="en-US" b="0">
              <a:solidFill>
                <a:schemeClr val="bg1"/>
              </a:solidFill>
            </a:endParaRPr>
          </a:p>
          <a:p>
            <a:endParaRPr lang="en-US">
              <a:solidFill>
                <a:schemeClr val="bg2">
                  <a:lumMod val="60000"/>
                  <a:lumOff val="40000"/>
                </a:schemeClr>
              </a:solidFill>
            </a:endParaRPr>
          </a:p>
        </p:txBody>
      </p:sp>
      <p:pic>
        <p:nvPicPr>
          <p:cNvPr id="8" name="Picture 8" descr="A picture containing night sky&#10;&#10;Description automatically generated">
            <a:extLst>
              <a:ext uri="{FF2B5EF4-FFF2-40B4-BE49-F238E27FC236}">
                <a16:creationId xmlns:a16="http://schemas.microsoft.com/office/drawing/2014/main" id="{12F21033-834C-9EC5-EF9A-C86DE30788A7}"/>
              </a:ext>
            </a:extLst>
          </p:cNvPr>
          <p:cNvPicPr>
            <a:picLocks noChangeAspect="1"/>
          </p:cNvPicPr>
          <p:nvPr/>
        </p:nvPicPr>
        <p:blipFill>
          <a:blip r:embed="rId2"/>
          <a:stretch>
            <a:fillRect/>
          </a:stretch>
        </p:blipFill>
        <p:spPr>
          <a:xfrm>
            <a:off x="358775" y="1032510"/>
            <a:ext cx="5457824" cy="35944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78377266"/>
      </p:ext>
    </p:extLst>
  </p:cSld>
  <p:clrMapOvr>
    <a:masterClrMapping/>
  </p:clrMapOvr>
</p:sld>
</file>

<file path=ppt/theme/theme1.xml><?xml version="1.0" encoding="utf-8"?>
<a:theme xmlns:a="http://schemas.openxmlformats.org/drawingml/2006/main" name="Supply Chain Management Consulting Toolkit by Slidesgo">
  <a:themeElements>
    <a:clrScheme name="Simple Light">
      <a:dk1>
        <a:srgbClr val="351C75"/>
      </a:dk1>
      <a:lt1>
        <a:srgbClr val="FFFFFF"/>
      </a:lt1>
      <a:dk2>
        <a:srgbClr val="DE96C1"/>
      </a:dk2>
      <a:lt2>
        <a:srgbClr val="CCCCCC"/>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3088633F58404C833EF374123B694D" ma:contentTypeVersion="4" ma:contentTypeDescription="Create a new document." ma:contentTypeScope="" ma:versionID="96b505fdc767b9fd79a6d5d04911e9a3">
  <xsd:schema xmlns:xsd="http://www.w3.org/2001/XMLSchema" xmlns:xs="http://www.w3.org/2001/XMLSchema" xmlns:p="http://schemas.microsoft.com/office/2006/metadata/properties" xmlns:ns2="93aefdf2-13f3-4ee9-9e69-37e40cb1923a" xmlns:ns3="7835da5d-c707-4293-911b-811d622af82a" targetNamespace="http://schemas.microsoft.com/office/2006/metadata/properties" ma:root="true" ma:fieldsID="0bfd6ac01241278be6dfaf14e43a4c94" ns2:_="" ns3:_="">
    <xsd:import namespace="93aefdf2-13f3-4ee9-9e69-37e40cb1923a"/>
    <xsd:import namespace="7835da5d-c707-4293-911b-811d622af82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aefdf2-13f3-4ee9-9e69-37e40cb1923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835da5d-c707-4293-911b-811d622af82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EA5E84-D532-46C6-AB19-F933611FC5D7}">
  <ds:schemaRefs>
    <ds:schemaRef ds:uri="7835da5d-c707-4293-911b-811d622af82a"/>
    <ds:schemaRef ds:uri="93aefdf2-13f3-4ee9-9e69-37e40cb1923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6B9334-C9E4-48C4-900C-7CD683BE3F00}">
  <ds:schemaRefs>
    <ds:schemaRef ds:uri="7835da5d-c707-4293-911b-811d622af82a"/>
    <ds:schemaRef ds:uri="93aefdf2-13f3-4ee9-9e69-37e40cb192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14CB278-B7BC-49C5-9D37-07FC1E1491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26</Slides>
  <Notes>6</Notes>
  <HiddenSlides>0</HiddenSlide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Supply Chain Management Consulting Toolkit by Slidesgo</vt:lpstr>
      <vt:lpstr>21AIE301  FORMAL LANGUAGES  AND  AUTOMATA</vt:lpstr>
      <vt:lpstr>TEAM 13</vt:lpstr>
      <vt:lpstr>TABLE OF CONTENTS</vt:lpstr>
      <vt:lpstr>The aim of our project is to design and implement a Turing machine that can perform pattern matching on a given username and password, and then use this information to facilitate secure  communication through the use of various cryptography functionalities such as encryption and decryption.   The project emphasizes on the development of a secure system for verifying user identities and protecting sensitive data and will also serve as a valuable educational tool for understanding the principles of computation and cryptography.</vt:lpstr>
      <vt:lpstr> </vt:lpstr>
      <vt:lpstr>AUTHENTICATION</vt:lpstr>
      <vt:lpstr>String Matching using Turing Machine</vt:lpstr>
      <vt:lpstr>PowerPoint Presentation</vt:lpstr>
      <vt:lpstr>State transition diagram  </vt:lpstr>
      <vt:lpstr>Steps:-</vt:lpstr>
      <vt:lpstr>02</vt:lpstr>
      <vt:lpstr>METHODS OF ENCRYPTION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Advantages of Turing Machine over other Automata</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21AIE301 FORMAL Languages AND AUTOMATA</dc:title>
  <dc:creator>Pragadish Waran</dc:creator>
  <cp:revision>99</cp:revision>
  <dcterms:modified xsi:type="dcterms:W3CDTF">2023-01-07T08:44:34Z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0x010100393088633F58404C833EF374123B694D</vt:lpwstr>
  </property>
</Properties>
</file>